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257" r:id="rId3"/>
    <p:sldId id="258" r:id="rId4"/>
    <p:sldId id="275" r:id="rId5"/>
    <p:sldId id="274" r:id="rId6"/>
    <p:sldId id="273" r:id="rId7"/>
    <p:sldId id="272" r:id="rId8"/>
    <p:sldId id="271" r:id="rId9"/>
    <p:sldId id="270" r:id="rId10"/>
    <p:sldId id="269" r:id="rId11"/>
    <p:sldId id="268" r:id="rId12"/>
    <p:sldId id="267" r:id="rId13"/>
    <p:sldId id="266" r:id="rId14"/>
    <p:sldId id="265" r:id="rId15"/>
    <p:sldId id="264" r:id="rId16"/>
    <p:sldId id="263" r:id="rId17"/>
    <p:sldId id="262" r:id="rId18"/>
    <p:sldId id="259" r:id="rId19"/>
    <p:sldId id="260" r:id="rId20"/>
    <p:sldId id="261" r:id="rId21"/>
    <p:sldId id="276" r:id="rId22"/>
    <p:sldId id="27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0" autoAdjust="0"/>
    <p:restoredTop sz="95097" autoAdjust="0"/>
  </p:normalViewPr>
  <p:slideViewPr>
    <p:cSldViewPr snapToGrid="0">
      <p:cViewPr varScale="1">
        <p:scale>
          <a:sx n="90" d="100"/>
          <a:sy n="90" d="100"/>
        </p:scale>
        <p:origin x="83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yleigh Cottam" userId="ff61d646-4d24-4c82-8de6-3aff3a51cc1d" providerId="ADAL" clId="{0B970A47-241B-4B1A-8B48-466749EDCE5C}"/>
    <pc:docChg chg="modSld">
      <pc:chgData name="Kayleigh Cottam" userId="ff61d646-4d24-4c82-8de6-3aff3a51cc1d" providerId="ADAL" clId="{0B970A47-241B-4B1A-8B48-466749EDCE5C}" dt="2025-03-04T12:32:59.240" v="2"/>
      <pc:docMkLst>
        <pc:docMk/>
      </pc:docMkLst>
      <pc:sldChg chg="modSp mod">
        <pc:chgData name="Kayleigh Cottam" userId="ff61d646-4d24-4c82-8de6-3aff3a51cc1d" providerId="ADAL" clId="{0B970A47-241B-4B1A-8B48-466749EDCE5C}" dt="2025-03-04T12:32:59.240" v="2"/>
        <pc:sldMkLst>
          <pc:docMk/>
          <pc:sldMk cId="2093967490" sldId="256"/>
        </pc:sldMkLst>
        <pc:spChg chg="mod">
          <ac:chgData name="Kayleigh Cottam" userId="ff61d646-4d24-4c82-8de6-3aff3a51cc1d" providerId="ADAL" clId="{0B970A47-241B-4B1A-8B48-466749EDCE5C}" dt="2025-03-04T12:32:59.240" v="2"/>
          <ac:spMkLst>
            <pc:docMk/>
            <pc:sldMk cId="2093967490" sldId="256"/>
            <ac:spMk id="9" creationId="{36F3C962-050D-B27B-6D7A-79719032ED50}"/>
          </ac:spMkLst>
        </pc:spChg>
      </pc:sldChg>
    </pc:docChg>
  </pc:docChgLst>
</pc:chgInfo>
</file>

<file path=ppt/media/image1.png>
</file>

<file path=ppt/media/image10.png>
</file>

<file path=ppt/media/image11.gif>
</file>

<file path=ppt/media/image12.gif>
</file>

<file path=ppt/media/image13.png>
</file>

<file path=ppt/media/image14.jpeg>
</file>

<file path=ppt/media/image15.png>
</file>

<file path=ppt/media/image16.gif>
</file>

<file path=ppt/media/image17.png>
</file>

<file path=ppt/media/image18.gif>
</file>

<file path=ppt/media/image19.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B176CA-E377-45D9-9715-99B64C11361A}" type="datetimeFigureOut">
              <a:rPr lang="en-GB" smtClean="0"/>
              <a:t>09/07/2025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1AEC5C-605B-44D6-A89F-A941B045DFF2}" type="slidenum">
              <a:rPr lang="en-GB" smtClean="0"/>
              <a:t>‹#›</a:t>
            </a:fld>
            <a:endParaRPr lang="en-GB"/>
          </a:p>
        </p:txBody>
      </p:sp>
    </p:spTree>
    <p:extLst>
      <p:ext uri="{BB962C8B-B14F-4D97-AF65-F5344CB8AC3E}">
        <p14:creationId xmlns:p14="http://schemas.microsoft.com/office/powerpoint/2010/main" val="32047415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r>
              <a:rPr lang="en-US" dirty="0"/>
              <a:t>we will discuss an essential principle in </a:t>
            </a:r>
            <a:r>
              <a:rPr lang="en-US" dirty="0" err="1"/>
              <a:t>organisational</a:t>
            </a:r>
            <a:r>
              <a:rPr lang="en-US" dirty="0"/>
              <a:t> structure: the </a:t>
            </a:r>
            <a:r>
              <a:rPr lang="en-US" b="1" dirty="0"/>
              <a:t>Division of </a:t>
            </a:r>
            <a:r>
              <a:rPr lang="en-US" b="1" dirty="0" err="1"/>
              <a:t>Labour</a:t>
            </a:r>
            <a:r>
              <a:rPr lang="en-US" dirty="0"/>
              <a:t>. This concept plays a crucial role in improving efficiency and productivity in any </a:t>
            </a:r>
            <a:r>
              <a:rPr lang="en-US" dirty="0" err="1"/>
              <a:t>organisation</a:t>
            </a:r>
            <a:r>
              <a:rPr lang="en-US" dirty="0"/>
              <a:t>."</a:t>
            </a:r>
          </a:p>
          <a:p>
            <a:r>
              <a:rPr lang="en-US" b="1" dirty="0"/>
              <a:t>Definition:</a:t>
            </a:r>
            <a:endParaRPr lang="en-US" dirty="0"/>
          </a:p>
          <a:p>
            <a:pPr>
              <a:buFont typeface="Arial" panose="020B0604020202020204" pitchFamily="34" charset="0"/>
              <a:buNone/>
            </a:pPr>
            <a:r>
              <a:rPr lang="en-US" dirty="0"/>
              <a:t>"Division of </a:t>
            </a:r>
            <a:r>
              <a:rPr lang="en-US" dirty="0" err="1"/>
              <a:t>labour</a:t>
            </a:r>
            <a:r>
              <a:rPr lang="en-US" dirty="0"/>
              <a:t> refers to breaking down work into smaller, specialized tasks. Instead of one person handling an entire process, different people focus on specific parts, making the overall process more efficient."</a:t>
            </a:r>
          </a:p>
          <a:p>
            <a:r>
              <a:rPr lang="en-US" b="1" dirty="0"/>
              <a:t>Benefits of Division of </a:t>
            </a:r>
            <a:r>
              <a:rPr lang="en-US" b="1" dirty="0" err="1"/>
              <a:t>Labour</a:t>
            </a:r>
            <a:r>
              <a:rPr lang="en-US" b="1" dirty="0"/>
              <a:t>:</a:t>
            </a:r>
            <a:endParaRPr lang="en-US" dirty="0"/>
          </a:p>
          <a:p>
            <a:pPr>
              <a:buFont typeface="+mj-lt"/>
              <a:buAutoNum type="arabicPeriod"/>
            </a:pPr>
            <a:r>
              <a:rPr lang="en-US" b="1" dirty="0"/>
              <a:t>Increased Productivity:</a:t>
            </a:r>
            <a:endParaRPr lang="en-US" dirty="0"/>
          </a:p>
          <a:p>
            <a:pPr marL="742950" lvl="1" indent="-285750">
              <a:buFont typeface="+mj-lt"/>
              <a:buAutoNum type="arabicPeriod"/>
            </a:pPr>
            <a:r>
              <a:rPr lang="en-US" dirty="0"/>
              <a:t>"When tasks are divided, workers become faster and more efficient because they are focused on one specific role."</a:t>
            </a:r>
          </a:p>
          <a:p>
            <a:pPr>
              <a:buFont typeface="+mj-lt"/>
              <a:buAutoNum type="arabicPeriod"/>
            </a:pPr>
            <a:r>
              <a:rPr lang="en-US" b="1" dirty="0"/>
              <a:t>Specialization Leads to Expertise:</a:t>
            </a:r>
            <a:endParaRPr lang="en-US" dirty="0"/>
          </a:p>
          <a:p>
            <a:pPr marL="742950" lvl="1" indent="-285750">
              <a:buFont typeface="+mj-lt"/>
              <a:buAutoNum type="arabicPeriod"/>
            </a:pPr>
            <a:r>
              <a:rPr lang="en-US" dirty="0"/>
              <a:t>"By repeatedly performing the same task, employees gain expertise, improving quality and reducing errors."</a:t>
            </a:r>
          </a:p>
          <a:p>
            <a:pPr>
              <a:buFont typeface="+mj-lt"/>
              <a:buAutoNum type="arabicPeriod"/>
            </a:pPr>
            <a:r>
              <a:rPr lang="en-US" b="1" dirty="0"/>
              <a:t>Time-Saving &amp; Cost-Effective:</a:t>
            </a:r>
            <a:endParaRPr lang="en-US" dirty="0"/>
          </a:p>
          <a:p>
            <a:pPr marL="742950" lvl="1" indent="-285750">
              <a:buFont typeface="+mj-lt"/>
              <a:buAutoNum type="arabicPeriod"/>
            </a:pPr>
            <a:r>
              <a:rPr lang="en-US" dirty="0"/>
              <a:t>"Less time is wasted switching between different types of tasks, and companies can optimize resource use, lowering costs."</a:t>
            </a:r>
          </a:p>
          <a:p>
            <a:r>
              <a:rPr lang="en-US" b="1" dirty="0"/>
              <a:t>Principle of Division of </a:t>
            </a:r>
            <a:r>
              <a:rPr lang="en-US" b="1" dirty="0" err="1"/>
              <a:t>Labour</a:t>
            </a:r>
            <a:r>
              <a:rPr lang="en-US" b="1" dirty="0"/>
              <a:t>:</a:t>
            </a:r>
            <a:endParaRPr lang="en-US" dirty="0"/>
          </a:p>
          <a:p>
            <a:pPr>
              <a:buFont typeface="Arial" panose="020B0604020202020204" pitchFamily="34" charset="0"/>
              <a:buNone/>
            </a:pPr>
            <a:r>
              <a:rPr lang="en-US" dirty="0"/>
              <a:t>"The principle is simple: by dividing tasks among employees, each worker becomes an expert in their area. This specialization enhances overall efficiency and output."</a:t>
            </a:r>
          </a:p>
          <a:p>
            <a:r>
              <a:rPr lang="en-US" b="1" dirty="0"/>
              <a:t>Adam Smith’s Pin Factory Example:</a:t>
            </a:r>
            <a:endParaRPr lang="en-US" dirty="0"/>
          </a:p>
          <a:p>
            <a:pPr>
              <a:buFont typeface="Arial" panose="020B0604020202020204" pitchFamily="34" charset="0"/>
              <a:buNone/>
            </a:pPr>
            <a:r>
              <a:rPr lang="en-US" dirty="0"/>
              <a:t>"One of the earliest and most famous examples of the division of </a:t>
            </a:r>
            <a:r>
              <a:rPr lang="en-US" dirty="0" err="1"/>
              <a:t>labour</a:t>
            </a:r>
            <a:r>
              <a:rPr lang="en-US" dirty="0"/>
              <a:t> comes from </a:t>
            </a:r>
            <a:r>
              <a:rPr lang="en-US" b="1" dirty="0"/>
              <a:t>Adam Smith’s book, </a:t>
            </a:r>
            <a:r>
              <a:rPr lang="en-US" b="1" i="1" dirty="0"/>
              <a:t>The Wealth of Nations</a:t>
            </a:r>
            <a:r>
              <a:rPr lang="en-US" dirty="0"/>
              <a:t>.</a:t>
            </a:r>
          </a:p>
          <a:p>
            <a:pPr>
              <a:buFont typeface="Arial" panose="020B0604020202020204" pitchFamily="34" charset="0"/>
              <a:buNone/>
            </a:pPr>
            <a:r>
              <a:rPr lang="en-US" dirty="0"/>
              <a:t>He described a pin factory where the production process was divided into </a:t>
            </a:r>
            <a:r>
              <a:rPr lang="en-US" b="1" dirty="0"/>
              <a:t>several small tasks</a:t>
            </a:r>
            <a:r>
              <a:rPr lang="en-US" dirty="0"/>
              <a:t>.</a:t>
            </a:r>
          </a:p>
          <a:p>
            <a:pPr>
              <a:buFont typeface="Arial" panose="020B0604020202020204" pitchFamily="34" charset="0"/>
              <a:buNone/>
            </a:pPr>
            <a:r>
              <a:rPr lang="en-US" dirty="0"/>
              <a:t>A single worker making pins from start to finish could only make a few per day.</a:t>
            </a:r>
          </a:p>
          <a:p>
            <a:pPr>
              <a:buFont typeface="Arial" panose="020B0604020202020204" pitchFamily="34" charset="0"/>
              <a:buNone/>
            </a:pPr>
            <a:r>
              <a:rPr lang="en-US" dirty="0"/>
              <a:t>However, when the work was divided among </a:t>
            </a:r>
            <a:r>
              <a:rPr lang="en-US" b="1" dirty="0"/>
              <a:t>specialized workers</a:t>
            </a:r>
            <a:r>
              <a:rPr lang="en-US" dirty="0"/>
              <a:t>, the factory could produce </a:t>
            </a:r>
            <a:r>
              <a:rPr lang="en-US" b="1" dirty="0"/>
              <a:t>thousands of pins</a:t>
            </a:r>
            <a:r>
              <a:rPr lang="en-US" dirty="0"/>
              <a:t> daily."</a:t>
            </a:r>
          </a:p>
          <a:p>
            <a:r>
              <a:rPr lang="en-US" b="1" dirty="0"/>
              <a:t>Conclusion:</a:t>
            </a:r>
            <a:endParaRPr lang="en-US" dirty="0"/>
          </a:p>
          <a:p>
            <a:pPr>
              <a:buFont typeface="Arial" panose="020B0604020202020204" pitchFamily="34" charset="0"/>
              <a:buNone/>
            </a:pPr>
            <a:r>
              <a:rPr lang="en-US" dirty="0"/>
              <a:t>"In summary, the division of </a:t>
            </a:r>
            <a:r>
              <a:rPr lang="en-US" dirty="0" err="1"/>
              <a:t>labour</a:t>
            </a:r>
            <a:r>
              <a:rPr lang="en-US" dirty="0"/>
              <a:t> allows businesses to work more efficiently by letting employees specialize in specific tasks. This principle has been applied in industries for centuries and remains vital to modern-day organizations."</a:t>
            </a:r>
          </a:p>
          <a:p>
            <a:endParaRPr lang="en-GB" dirty="0"/>
          </a:p>
        </p:txBody>
      </p:sp>
      <p:sp>
        <p:nvSpPr>
          <p:cNvPr id="4" name="Slide Number Placeholder 3"/>
          <p:cNvSpPr>
            <a:spLocks noGrp="1"/>
          </p:cNvSpPr>
          <p:nvPr>
            <p:ph type="sldNum" sz="quarter" idx="5"/>
          </p:nvPr>
        </p:nvSpPr>
        <p:spPr/>
        <p:txBody>
          <a:bodyPr/>
          <a:lstStyle/>
          <a:p>
            <a:fld id="{781AEC5C-605B-44D6-A89F-A941B045DFF2}" type="slidenum">
              <a:rPr lang="en-GB" smtClean="0"/>
              <a:t>3</a:t>
            </a:fld>
            <a:endParaRPr lang="en-GB"/>
          </a:p>
        </p:txBody>
      </p:sp>
    </p:spTree>
    <p:extLst>
      <p:ext uri="{BB962C8B-B14F-4D97-AF65-F5344CB8AC3E}">
        <p14:creationId xmlns:p14="http://schemas.microsoft.com/office/powerpoint/2010/main" val="36198776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a:t>discuss two contrasting organizational structures: </a:t>
            </a:r>
            <a:r>
              <a:rPr lang="en-US" i="1" dirty="0"/>
              <a:t>mechanistic</a:t>
            </a:r>
            <a:r>
              <a:rPr lang="en-US" dirty="0"/>
              <a:t> and </a:t>
            </a:r>
            <a:r>
              <a:rPr lang="en-US" i="1" dirty="0"/>
              <a:t>organic</a:t>
            </a:r>
            <a:r>
              <a:rPr lang="en-US" dirty="0"/>
              <a:t> structures. These structures describe how companies arrange themselves to achieve their goals and adapt to their environment.</a:t>
            </a:r>
          </a:p>
          <a:p>
            <a:pPr>
              <a:buFont typeface="Arial" panose="020B0604020202020204" pitchFamily="34" charset="0"/>
              <a:buChar char="•"/>
            </a:pPr>
            <a:r>
              <a:rPr lang="en-US" dirty="0"/>
              <a:t>Both have unique characteristics and are suited to different types of organizations and operational environments.</a:t>
            </a:r>
          </a:p>
          <a:p>
            <a:r>
              <a:rPr lang="en-US" b="1" dirty="0"/>
              <a:t>Mechanistic Structure:</a:t>
            </a:r>
          </a:p>
          <a:p>
            <a:pPr>
              <a:buFont typeface="Arial" panose="020B0604020202020204" pitchFamily="34" charset="0"/>
              <a:buChar char="•"/>
            </a:pPr>
            <a:r>
              <a:rPr lang="en-US" b="1" dirty="0"/>
              <a:t>Definition:</a:t>
            </a:r>
            <a:r>
              <a:rPr lang="en-US" dirty="0"/>
              <a:t> A mechanistic structure is highly hierarchical, with a clear chain of command, rigid rules, and specialized roles. It’s designed to ensure control, stability, and efficiency.</a:t>
            </a:r>
          </a:p>
          <a:p>
            <a:r>
              <a:rPr lang="en-US" b="1" dirty="0"/>
              <a:t>Key Characteristics:</a:t>
            </a:r>
            <a:endParaRPr lang="en-US" dirty="0"/>
          </a:p>
          <a:p>
            <a:pPr>
              <a:buFont typeface="Arial" panose="020B0604020202020204" pitchFamily="34" charset="0"/>
              <a:buChar char="•"/>
            </a:pPr>
            <a:r>
              <a:rPr lang="en-US" b="1" dirty="0"/>
              <a:t>Centralized Decision-Making:</a:t>
            </a:r>
            <a:r>
              <a:rPr lang="en-US" dirty="0"/>
              <a:t> Decision-making authority is concentrated at the top levels of the hierarchy.</a:t>
            </a:r>
          </a:p>
          <a:p>
            <a:pPr>
              <a:buFont typeface="Arial" panose="020B0604020202020204" pitchFamily="34" charset="0"/>
              <a:buChar char="•"/>
            </a:pPr>
            <a:r>
              <a:rPr lang="en-US" b="1" dirty="0"/>
              <a:t>Clear Roles and Responsibilities:</a:t>
            </a:r>
            <a:r>
              <a:rPr lang="en-US" dirty="0"/>
              <a:t> Employees have specific, well-defined tasks.</a:t>
            </a:r>
          </a:p>
          <a:p>
            <a:pPr>
              <a:buFont typeface="Arial" panose="020B0604020202020204" pitchFamily="34" charset="0"/>
              <a:buChar char="•"/>
            </a:pPr>
            <a:r>
              <a:rPr lang="en-US" b="1" dirty="0"/>
              <a:t>Formal Communication Channels:</a:t>
            </a:r>
            <a:r>
              <a:rPr lang="en-US" dirty="0"/>
              <a:t> Communication follows formal paths, with little room for deviation or cross-functional collaboration.</a:t>
            </a:r>
          </a:p>
          <a:p>
            <a:pPr>
              <a:buFont typeface="Arial" panose="020B0604020202020204" pitchFamily="34" charset="0"/>
              <a:buChar char="•"/>
            </a:pPr>
            <a:r>
              <a:rPr lang="en-US" b="1" dirty="0"/>
              <a:t>Strict Rules and Procedures:</a:t>
            </a:r>
            <a:r>
              <a:rPr lang="en-US" dirty="0"/>
              <a:t> Heavy reliance on standardized processes and policies to ensure consistency.</a:t>
            </a:r>
          </a:p>
          <a:p>
            <a:r>
              <a:rPr lang="en-US" b="1" dirty="0"/>
              <a:t>Advantages:</a:t>
            </a:r>
            <a:endParaRPr lang="en-US" dirty="0"/>
          </a:p>
          <a:p>
            <a:pPr>
              <a:buFont typeface="Arial" panose="020B0604020202020204" pitchFamily="34" charset="0"/>
              <a:buChar char="•"/>
            </a:pPr>
            <a:r>
              <a:rPr lang="en-US" b="1" dirty="0"/>
              <a:t>Efficiency:</a:t>
            </a:r>
            <a:r>
              <a:rPr lang="en-US" dirty="0"/>
              <a:t> Clear roles and routines help streamline operations, especially in large, stable environments.</a:t>
            </a:r>
          </a:p>
          <a:p>
            <a:pPr>
              <a:buFont typeface="Arial" panose="020B0604020202020204" pitchFamily="34" charset="0"/>
              <a:buChar char="•"/>
            </a:pPr>
            <a:r>
              <a:rPr lang="en-US" b="1" dirty="0"/>
              <a:t>Consistency:</a:t>
            </a:r>
            <a:r>
              <a:rPr lang="en-US" dirty="0"/>
              <a:t> Established rules ensure predictable outcomes and uniformity.</a:t>
            </a:r>
          </a:p>
          <a:p>
            <a:pPr>
              <a:buFont typeface="Arial" panose="020B0604020202020204" pitchFamily="34" charset="0"/>
              <a:buChar char="•"/>
            </a:pPr>
            <a:r>
              <a:rPr lang="en-US" b="1" dirty="0"/>
              <a:t>Control:</a:t>
            </a:r>
            <a:r>
              <a:rPr lang="en-US" dirty="0"/>
              <a:t> Managers have a high degree of control over their subordinates, ensuring compliance with organizational goals.</a:t>
            </a:r>
          </a:p>
          <a:p>
            <a:r>
              <a:rPr lang="en-US" b="1" dirty="0"/>
              <a:t>Disadvantages:</a:t>
            </a:r>
            <a:endParaRPr lang="en-US" dirty="0"/>
          </a:p>
          <a:p>
            <a:pPr>
              <a:buFont typeface="Arial" panose="020B0604020202020204" pitchFamily="34" charset="0"/>
              <a:buChar char="•"/>
            </a:pPr>
            <a:r>
              <a:rPr lang="en-US" b="1" dirty="0"/>
              <a:t>Limited Flexibility:</a:t>
            </a:r>
            <a:r>
              <a:rPr lang="en-US" dirty="0"/>
              <a:t> Can struggle to adapt to changes quickly due to rigid structures and decision-making processes.</a:t>
            </a:r>
          </a:p>
          <a:p>
            <a:pPr>
              <a:buFont typeface="Arial" panose="020B0604020202020204" pitchFamily="34" charset="0"/>
              <a:buChar char="•"/>
            </a:pPr>
            <a:r>
              <a:rPr lang="en-US" b="1" dirty="0"/>
              <a:t>Employee Dissatisfaction:</a:t>
            </a:r>
            <a:r>
              <a:rPr lang="en-US" dirty="0"/>
              <a:t> A lack of autonomy and innovation can lead to disengagement among employees.</a:t>
            </a:r>
          </a:p>
          <a:p>
            <a:pPr>
              <a:buFont typeface="Arial" panose="020B0604020202020204" pitchFamily="34" charset="0"/>
              <a:buChar char="•"/>
            </a:pPr>
            <a:r>
              <a:rPr lang="en-US" b="1" dirty="0"/>
              <a:t>Slow Decision-Making:</a:t>
            </a:r>
            <a:r>
              <a:rPr lang="en-US" dirty="0"/>
              <a:t> Due to centralized control, decision-making may be slow, especially at lower levels.</a:t>
            </a:r>
          </a:p>
          <a:p>
            <a:r>
              <a:rPr lang="en-US" b="1" dirty="0"/>
              <a:t>Best Suited For:</a:t>
            </a:r>
            <a:r>
              <a:rPr lang="en-US" dirty="0"/>
              <a:t> Large, stable organizations with well-defined products or services, such as manufacturing or government institutions.</a:t>
            </a:r>
          </a:p>
          <a:p>
            <a:r>
              <a:rPr lang="en-US" b="1" dirty="0"/>
              <a:t>Organic Structure:</a:t>
            </a:r>
          </a:p>
          <a:p>
            <a:pPr>
              <a:buFont typeface="Arial" panose="020B0604020202020204" pitchFamily="34" charset="0"/>
              <a:buChar char="•"/>
            </a:pPr>
            <a:r>
              <a:rPr lang="en-US" b="1" dirty="0"/>
              <a:t>Definition:</a:t>
            </a:r>
            <a:r>
              <a:rPr lang="en-US" dirty="0"/>
              <a:t> An organic structure is more flexible and decentralized. It emphasizes collaboration, adaptability, and fluid roles to respond quickly to changes and innovation.</a:t>
            </a:r>
          </a:p>
          <a:p>
            <a:r>
              <a:rPr lang="en-US" b="1" dirty="0"/>
              <a:t>Key Characteristics:</a:t>
            </a:r>
            <a:endParaRPr lang="en-US" dirty="0"/>
          </a:p>
          <a:p>
            <a:pPr>
              <a:buFont typeface="Arial" panose="020B0604020202020204" pitchFamily="34" charset="0"/>
              <a:buChar char="•"/>
            </a:pPr>
            <a:r>
              <a:rPr lang="en-US" b="1" dirty="0"/>
              <a:t>Decentralized Decision-Making:</a:t>
            </a:r>
            <a:r>
              <a:rPr lang="en-US" dirty="0"/>
              <a:t> Decision-making is spread throughout the organization, empowering lower-level managers and employees.</a:t>
            </a:r>
          </a:p>
          <a:p>
            <a:pPr>
              <a:buFont typeface="Arial" panose="020B0604020202020204" pitchFamily="34" charset="0"/>
              <a:buChar char="•"/>
            </a:pPr>
            <a:r>
              <a:rPr lang="en-US" b="1" dirty="0"/>
              <a:t>Flexible Roles:</a:t>
            </a:r>
            <a:r>
              <a:rPr lang="en-US" dirty="0"/>
              <a:t> Employees may take on multiple roles or adapt to different tasks based on needs.</a:t>
            </a:r>
          </a:p>
          <a:p>
            <a:pPr>
              <a:buFont typeface="Arial" panose="020B0604020202020204" pitchFamily="34" charset="0"/>
              <a:buChar char="•"/>
            </a:pPr>
            <a:r>
              <a:rPr lang="en-US" b="1" dirty="0"/>
              <a:t>Informal Communication:</a:t>
            </a:r>
            <a:r>
              <a:rPr lang="en-US" dirty="0"/>
              <a:t> Communication is more informal, encouraging collaboration and cross-functional teamwork.</a:t>
            </a:r>
          </a:p>
          <a:p>
            <a:pPr>
              <a:buFont typeface="Arial" panose="020B0604020202020204" pitchFamily="34" charset="0"/>
              <a:buChar char="•"/>
            </a:pPr>
            <a:r>
              <a:rPr lang="en-US" b="1" dirty="0"/>
              <a:t>Adaptive and Responsive:</a:t>
            </a:r>
            <a:r>
              <a:rPr lang="en-US" dirty="0"/>
              <a:t> The organization can quickly change its strategies and structure in response to market shifts or new opportunities.</a:t>
            </a:r>
          </a:p>
          <a:p>
            <a:r>
              <a:rPr lang="en-US" b="1" dirty="0"/>
              <a:t>Advantages:</a:t>
            </a:r>
            <a:endParaRPr lang="en-US" dirty="0"/>
          </a:p>
          <a:p>
            <a:pPr>
              <a:buFont typeface="Arial" panose="020B0604020202020204" pitchFamily="34" charset="0"/>
              <a:buChar char="•"/>
            </a:pPr>
            <a:r>
              <a:rPr lang="en-US" b="1" dirty="0"/>
              <a:t>Flexibility:</a:t>
            </a:r>
            <a:r>
              <a:rPr lang="en-US" dirty="0"/>
              <a:t> Quick to adapt to changes and new challenges in dynamic environments.</a:t>
            </a:r>
          </a:p>
          <a:p>
            <a:pPr>
              <a:buFont typeface="Arial" panose="020B0604020202020204" pitchFamily="34" charset="0"/>
              <a:buChar char="•"/>
            </a:pPr>
            <a:r>
              <a:rPr lang="en-US" b="1" dirty="0"/>
              <a:t>Innovation:</a:t>
            </a:r>
            <a:r>
              <a:rPr lang="en-US" dirty="0"/>
              <a:t> Encourages creativity and collaboration, leading to new ideas and solutions.</a:t>
            </a:r>
          </a:p>
          <a:p>
            <a:pPr>
              <a:buFont typeface="Arial" panose="020B0604020202020204" pitchFamily="34" charset="0"/>
              <a:buChar char="•"/>
            </a:pPr>
            <a:r>
              <a:rPr lang="en-US" b="1" dirty="0"/>
              <a:t>Employee Motivation:</a:t>
            </a:r>
            <a:r>
              <a:rPr lang="en-US" dirty="0"/>
              <a:t> Employees often have more autonomy and involvement in decision-making, which can increase job satisfaction.</a:t>
            </a:r>
          </a:p>
          <a:p>
            <a:r>
              <a:rPr lang="en-US" b="1" dirty="0"/>
              <a:t>Disadvantages:</a:t>
            </a:r>
            <a:endParaRPr lang="en-US" dirty="0"/>
          </a:p>
          <a:p>
            <a:pPr>
              <a:buFont typeface="Arial" panose="020B0604020202020204" pitchFamily="34" charset="0"/>
              <a:buChar char="•"/>
            </a:pPr>
            <a:r>
              <a:rPr lang="en-US" b="1" dirty="0"/>
              <a:t>Lack of Clarity:</a:t>
            </a:r>
            <a:r>
              <a:rPr lang="en-US" dirty="0"/>
              <a:t> The flexibility and informality may cause confusion about roles and responsibilities.</a:t>
            </a:r>
          </a:p>
          <a:p>
            <a:pPr>
              <a:buFont typeface="Arial" panose="020B0604020202020204" pitchFamily="34" charset="0"/>
              <a:buChar char="•"/>
            </a:pPr>
            <a:r>
              <a:rPr lang="en-US" b="1" dirty="0"/>
              <a:t>Potential for Chaos:</a:t>
            </a:r>
            <a:r>
              <a:rPr lang="en-US" dirty="0"/>
              <a:t> Without clear procedures, there’s a risk of disorder and inefficiency, especially if coordination is not well managed.</a:t>
            </a:r>
          </a:p>
          <a:p>
            <a:pPr>
              <a:buFont typeface="Arial" panose="020B0604020202020204" pitchFamily="34" charset="0"/>
              <a:buChar char="•"/>
            </a:pPr>
            <a:r>
              <a:rPr lang="en-US" b="1" dirty="0"/>
              <a:t>Coordination Challenges:</a:t>
            </a:r>
            <a:r>
              <a:rPr lang="en-US" dirty="0"/>
              <a:t> More coordination is required to ensure everyone is aligned with the overall goals.</a:t>
            </a:r>
          </a:p>
          <a:p>
            <a:r>
              <a:rPr lang="en-US" b="1" dirty="0"/>
              <a:t>Best Suited For:</a:t>
            </a:r>
            <a:r>
              <a:rPr lang="en-US" dirty="0"/>
              <a:t> Dynamic industries or startups where innovation, rapid response to change, and collaboration are crucial (e.g., tech companies, creative industries).</a:t>
            </a:r>
          </a:p>
          <a:p>
            <a:pPr>
              <a:buFont typeface="Arial" panose="020B0604020202020204" pitchFamily="34" charset="0"/>
              <a:buChar char="•"/>
            </a:pPr>
            <a:r>
              <a:rPr lang="en-US" dirty="0"/>
              <a:t>Both mechanistic and organic structures have their place, depending on the organization's size, goals, and the environment in which it operates.</a:t>
            </a:r>
          </a:p>
          <a:p>
            <a:pPr>
              <a:buFont typeface="Arial" panose="020B0604020202020204" pitchFamily="34" charset="0"/>
              <a:buChar char="•"/>
            </a:pPr>
            <a:r>
              <a:rPr lang="en-US" b="1" dirty="0"/>
              <a:t>Mechanistic structures</a:t>
            </a:r>
            <a:r>
              <a:rPr lang="en-US" dirty="0"/>
              <a:t> are ideal for stable, large-scale organizations that prioritize efficiency and control, while </a:t>
            </a:r>
            <a:r>
              <a:rPr lang="en-US" b="1" dirty="0"/>
              <a:t>organic structures</a:t>
            </a:r>
            <a:r>
              <a:rPr lang="en-US" dirty="0"/>
              <a:t> are best for dynamic, fast-changing environments where flexibility, innovation, and responsiveness are key.</a:t>
            </a:r>
          </a:p>
          <a:p>
            <a:pPr>
              <a:buFont typeface="Arial" panose="020B0604020202020204" pitchFamily="34" charset="0"/>
              <a:buChar char="•"/>
            </a:pPr>
            <a:r>
              <a:rPr lang="en-US" dirty="0"/>
              <a:t>The right structure depends on the business needs and the external factors influencing the organization.</a:t>
            </a:r>
          </a:p>
          <a:p>
            <a:endParaRPr lang="en-GB" dirty="0"/>
          </a:p>
        </p:txBody>
      </p:sp>
      <p:sp>
        <p:nvSpPr>
          <p:cNvPr id="4" name="Slide Number Placeholder 3"/>
          <p:cNvSpPr>
            <a:spLocks noGrp="1"/>
          </p:cNvSpPr>
          <p:nvPr>
            <p:ph type="sldNum" sz="quarter" idx="5"/>
          </p:nvPr>
        </p:nvSpPr>
        <p:spPr/>
        <p:txBody>
          <a:bodyPr/>
          <a:lstStyle/>
          <a:p>
            <a:fld id="{781AEC5C-605B-44D6-A89F-A941B045DFF2}" type="slidenum">
              <a:rPr lang="en-GB" smtClean="0"/>
              <a:t>12</a:t>
            </a:fld>
            <a:endParaRPr lang="en-GB"/>
          </a:p>
        </p:txBody>
      </p:sp>
    </p:spTree>
    <p:extLst>
      <p:ext uri="{BB962C8B-B14F-4D97-AF65-F5344CB8AC3E}">
        <p14:creationId xmlns:p14="http://schemas.microsoft.com/office/powerpoint/2010/main" val="751375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a:t>explore how organizations evolve and grow over time, and how their structure adapts as they expand.</a:t>
            </a:r>
          </a:p>
          <a:p>
            <a:pPr>
              <a:buFont typeface="Arial" panose="020B0604020202020204" pitchFamily="34" charset="0"/>
              <a:buChar char="•"/>
            </a:pPr>
            <a:r>
              <a:rPr lang="en-US" dirty="0"/>
              <a:t>Firms typically grow in predictable patterns, and each stage of growth requires a corresponding shift in organizational structure to support that growth.</a:t>
            </a:r>
          </a:p>
          <a:p>
            <a:r>
              <a:rPr lang="en-US" b="1" dirty="0"/>
              <a:t>Stage 1: Growth by Volume</a:t>
            </a:r>
          </a:p>
          <a:p>
            <a:pPr>
              <a:buFont typeface="Arial" panose="020B0604020202020204" pitchFamily="34" charset="0"/>
              <a:buChar char="•"/>
            </a:pPr>
            <a:r>
              <a:rPr lang="en-US" b="1" dirty="0"/>
              <a:t>Description:</a:t>
            </a:r>
            <a:r>
              <a:rPr lang="en-US" dirty="0"/>
              <a:t> At the initial stages, companies grow by increasing their production or operational volume to meet demand.</a:t>
            </a:r>
          </a:p>
          <a:p>
            <a:pPr marL="742950" lvl="1" indent="-285750">
              <a:buFont typeface="Arial" panose="020B0604020202020204" pitchFamily="34" charset="0"/>
              <a:buChar char="•"/>
            </a:pPr>
            <a:r>
              <a:rPr lang="en-US" b="1" dirty="0"/>
              <a:t>Key Focus:</a:t>
            </a:r>
            <a:r>
              <a:rPr lang="en-US" dirty="0"/>
              <a:t> Scaling operations, increasing output, and improving efficiency.</a:t>
            </a:r>
          </a:p>
          <a:p>
            <a:pPr marL="742950" lvl="1" indent="-285750">
              <a:buFont typeface="Arial" panose="020B0604020202020204" pitchFamily="34" charset="0"/>
              <a:buChar char="•"/>
            </a:pPr>
            <a:r>
              <a:rPr lang="en-US" b="1" dirty="0"/>
              <a:t>Structural Changes:</a:t>
            </a:r>
            <a:endParaRPr lang="en-US" dirty="0"/>
          </a:p>
          <a:p>
            <a:pPr marL="1143000" lvl="2" indent="-228600">
              <a:buFont typeface="Arial" panose="020B0604020202020204" pitchFamily="34" charset="0"/>
              <a:buChar char="•"/>
            </a:pPr>
            <a:r>
              <a:rPr lang="en-US" b="1" dirty="0"/>
              <a:t>Functional Structure:</a:t>
            </a:r>
            <a:r>
              <a:rPr lang="en-US" dirty="0"/>
              <a:t> As the business grows in size, it will likely adopt a functional structure, with departments like production, sales, and marketing becoming more specialized.</a:t>
            </a:r>
          </a:p>
          <a:p>
            <a:pPr marL="1143000" lvl="2" indent="-228600">
              <a:buFont typeface="Arial" panose="020B0604020202020204" pitchFamily="34" charset="0"/>
              <a:buChar char="•"/>
            </a:pPr>
            <a:r>
              <a:rPr lang="en-US" b="1" dirty="0"/>
              <a:t>Standardization:</a:t>
            </a:r>
            <a:r>
              <a:rPr lang="en-US" dirty="0"/>
              <a:t> Increased volume requires standardized processes to maintain efficiency and consistency.</a:t>
            </a:r>
          </a:p>
          <a:p>
            <a:pPr marL="742950" lvl="1" indent="-285750">
              <a:buFont typeface="Arial" panose="020B0604020202020204" pitchFamily="34" charset="0"/>
              <a:buChar char="•"/>
            </a:pPr>
            <a:r>
              <a:rPr lang="en-US" b="1" dirty="0"/>
              <a:t>Example:</a:t>
            </a:r>
            <a:r>
              <a:rPr lang="en-US" dirty="0"/>
              <a:t> A small manufacturing firm increases its production capacity to meet rising customer demand, adding more workers, equipment, and production lines.</a:t>
            </a:r>
          </a:p>
          <a:p>
            <a:r>
              <a:rPr lang="en-US" b="1" dirty="0"/>
              <a:t>Why This Matters:</a:t>
            </a:r>
            <a:endParaRPr lang="en-US" dirty="0"/>
          </a:p>
          <a:p>
            <a:pPr>
              <a:buFont typeface="Arial" panose="020B0604020202020204" pitchFamily="34" charset="0"/>
              <a:buChar char="•"/>
            </a:pPr>
            <a:r>
              <a:rPr lang="en-US" dirty="0"/>
              <a:t>As volume grows, it becomes necessary to organize the company into specialized units to handle the increased complexity of operations.</a:t>
            </a:r>
          </a:p>
          <a:p>
            <a:r>
              <a:rPr lang="en-US" b="1" dirty="0"/>
              <a:t>Stage 2: Growth by Geography (Internationalization)</a:t>
            </a:r>
          </a:p>
          <a:p>
            <a:pPr>
              <a:buFont typeface="Arial" panose="020B0604020202020204" pitchFamily="34" charset="0"/>
              <a:buChar char="•"/>
            </a:pPr>
            <a:r>
              <a:rPr lang="en-US" b="1" dirty="0"/>
              <a:t>Description:</a:t>
            </a:r>
            <a:r>
              <a:rPr lang="en-US" dirty="0"/>
              <a:t> Once a company has established itself in one location, it may expand into new regions or countries.</a:t>
            </a:r>
          </a:p>
          <a:p>
            <a:pPr marL="742950" lvl="1" indent="-285750">
              <a:buFont typeface="Arial" panose="020B0604020202020204" pitchFamily="34" charset="0"/>
              <a:buChar char="•"/>
            </a:pPr>
            <a:r>
              <a:rPr lang="en-US" b="1" dirty="0"/>
              <a:t>Key Focus:</a:t>
            </a:r>
            <a:r>
              <a:rPr lang="en-US" dirty="0"/>
              <a:t> Expanding to new markets and managing operations across different geographies.</a:t>
            </a:r>
          </a:p>
          <a:p>
            <a:pPr marL="742950" lvl="1" indent="-285750">
              <a:buFont typeface="Arial" panose="020B0604020202020204" pitchFamily="34" charset="0"/>
              <a:buChar char="•"/>
            </a:pPr>
            <a:r>
              <a:rPr lang="en-US" b="1" dirty="0"/>
              <a:t>Structural Changes:</a:t>
            </a:r>
            <a:endParaRPr lang="en-US" dirty="0"/>
          </a:p>
          <a:p>
            <a:pPr marL="1143000" lvl="2" indent="-228600">
              <a:buFont typeface="Arial" panose="020B0604020202020204" pitchFamily="34" charset="0"/>
              <a:buChar char="•"/>
            </a:pPr>
            <a:r>
              <a:rPr lang="en-US" b="1" dirty="0"/>
              <a:t>Geographic or Regional Structure:</a:t>
            </a:r>
            <a:r>
              <a:rPr lang="en-US" dirty="0"/>
              <a:t> The company begins to organize its operations around regions or countries. New divisions may be created for different geographic areas.</a:t>
            </a:r>
          </a:p>
          <a:p>
            <a:pPr marL="1143000" lvl="2" indent="-228600">
              <a:buFont typeface="Arial" panose="020B0604020202020204" pitchFamily="34" charset="0"/>
              <a:buChar char="•"/>
            </a:pPr>
            <a:r>
              <a:rPr lang="en-US" b="1" dirty="0"/>
              <a:t>Challenges:</a:t>
            </a:r>
            <a:r>
              <a:rPr lang="en-US" dirty="0"/>
              <a:t> The firm must navigate cultural differences, legal regulations, and logistical challenges in each new market.</a:t>
            </a:r>
          </a:p>
          <a:p>
            <a:pPr marL="742950" lvl="1" indent="-285750">
              <a:buFont typeface="Arial" panose="020B0604020202020204" pitchFamily="34" charset="0"/>
              <a:buChar char="•"/>
            </a:pPr>
            <a:r>
              <a:rPr lang="en-US" b="1" dirty="0"/>
              <a:t>Example:</a:t>
            </a:r>
            <a:r>
              <a:rPr lang="en-US" dirty="0"/>
              <a:t> A company like </a:t>
            </a:r>
            <a:r>
              <a:rPr lang="en-US" i="1" dirty="0"/>
              <a:t>Tesco</a:t>
            </a:r>
            <a:r>
              <a:rPr lang="en-US" dirty="0"/>
              <a:t> expands from the UK into international markets such as China and Eastern Europe, adapting its approach to local needs.</a:t>
            </a:r>
          </a:p>
          <a:p>
            <a:r>
              <a:rPr lang="en-US" b="1" dirty="0"/>
              <a:t>Why This Matters:</a:t>
            </a:r>
            <a:endParaRPr lang="en-US" dirty="0"/>
          </a:p>
          <a:p>
            <a:pPr>
              <a:buFont typeface="Arial" panose="020B0604020202020204" pitchFamily="34" charset="0"/>
              <a:buChar char="•"/>
            </a:pPr>
            <a:r>
              <a:rPr lang="en-US" dirty="0"/>
              <a:t>Geographic expansion requires a structure that allows for localized decision-making, while still ensuring alignment with the overall organizational strategy.</a:t>
            </a:r>
          </a:p>
          <a:p>
            <a:r>
              <a:rPr lang="en-US" b="1" dirty="0"/>
              <a:t>Stage 3: Growth by Integration (Vertical and Horizontal)</a:t>
            </a:r>
          </a:p>
          <a:p>
            <a:pPr>
              <a:buFont typeface="Arial" panose="020B0604020202020204" pitchFamily="34" charset="0"/>
              <a:buChar char="•"/>
            </a:pPr>
            <a:r>
              <a:rPr lang="en-US" b="1" dirty="0"/>
              <a:t>Description:</a:t>
            </a:r>
            <a:r>
              <a:rPr lang="en-US" dirty="0"/>
              <a:t> Integration occurs when companies grow by acquiring or merging with other companies, or by extending their operations along the value chain.</a:t>
            </a:r>
          </a:p>
          <a:p>
            <a:pPr marL="742950" lvl="1" indent="-285750">
              <a:buFont typeface="Arial" panose="020B0604020202020204" pitchFamily="34" charset="0"/>
              <a:buChar char="•"/>
            </a:pPr>
            <a:r>
              <a:rPr lang="en-US" b="1" dirty="0"/>
              <a:t>Vertical Integration:</a:t>
            </a:r>
            <a:r>
              <a:rPr lang="en-US" dirty="0"/>
              <a:t> A company expands by acquiring suppliers or distributors to control more parts of the production process.</a:t>
            </a:r>
          </a:p>
          <a:p>
            <a:pPr marL="742950" lvl="1" indent="-285750">
              <a:buFont typeface="Arial" panose="020B0604020202020204" pitchFamily="34" charset="0"/>
              <a:buChar char="•"/>
            </a:pPr>
            <a:r>
              <a:rPr lang="en-US" b="1" dirty="0"/>
              <a:t>Horizontal Integration:</a:t>
            </a:r>
            <a:r>
              <a:rPr lang="en-US" dirty="0"/>
              <a:t> A company acquires competitors or expands into new product lines to increase market share or diversify its offerings.</a:t>
            </a:r>
          </a:p>
          <a:p>
            <a:pPr marL="742950" lvl="1" indent="-285750">
              <a:buFont typeface="Arial" panose="020B0604020202020204" pitchFamily="34" charset="0"/>
              <a:buChar char="•"/>
            </a:pPr>
            <a:r>
              <a:rPr lang="en-US" b="1" dirty="0"/>
              <a:t>Structural Changes:</a:t>
            </a:r>
            <a:endParaRPr lang="en-US" dirty="0"/>
          </a:p>
          <a:p>
            <a:pPr marL="1143000" lvl="2" indent="-228600">
              <a:buFont typeface="Arial" panose="020B0604020202020204" pitchFamily="34" charset="0"/>
              <a:buChar char="•"/>
            </a:pPr>
            <a:r>
              <a:rPr lang="en-US" b="1" dirty="0"/>
              <a:t>Divisional or Matrix Structure:</a:t>
            </a:r>
            <a:r>
              <a:rPr lang="en-US" dirty="0"/>
              <a:t> With multiple business units or divisions, the company may adopt a divisional or matrix structure to handle different products, services, or stages in the value chain.</a:t>
            </a:r>
          </a:p>
          <a:p>
            <a:pPr marL="1143000" lvl="2" indent="-228600">
              <a:buFont typeface="Arial" panose="020B0604020202020204" pitchFamily="34" charset="0"/>
              <a:buChar char="•"/>
            </a:pPr>
            <a:r>
              <a:rPr lang="en-US" b="1" dirty="0"/>
              <a:t>Coordination Complexity:</a:t>
            </a:r>
            <a:r>
              <a:rPr lang="en-US" dirty="0"/>
              <a:t> As the company integrates vertically or horizontally, it faces the challenge of managing more complex coordination and communication across its expanded operations.</a:t>
            </a:r>
          </a:p>
          <a:p>
            <a:pPr marL="742950" lvl="1" indent="-285750">
              <a:buFont typeface="Arial" panose="020B0604020202020204" pitchFamily="34" charset="0"/>
              <a:buChar char="•"/>
            </a:pPr>
            <a:r>
              <a:rPr lang="en-US" b="1" dirty="0"/>
              <a:t>Example:</a:t>
            </a:r>
            <a:r>
              <a:rPr lang="en-US" dirty="0"/>
              <a:t> </a:t>
            </a:r>
            <a:r>
              <a:rPr lang="en-US" i="1" dirty="0"/>
              <a:t>Tesco</a:t>
            </a:r>
            <a:r>
              <a:rPr lang="en-US" dirty="0"/>
              <a:t>, in addition to growing geographically, has vertically integrated by acquiring suppliers and horizontally by diversifying its product range beyond just groceries.</a:t>
            </a:r>
          </a:p>
          <a:p>
            <a:r>
              <a:rPr lang="en-US" b="1" dirty="0"/>
              <a:t>Why This Matters:</a:t>
            </a:r>
            <a:endParaRPr lang="en-US" dirty="0"/>
          </a:p>
          <a:p>
            <a:pPr>
              <a:buFont typeface="Arial" panose="020B0604020202020204" pitchFamily="34" charset="0"/>
              <a:buChar char="•"/>
            </a:pPr>
            <a:r>
              <a:rPr lang="en-US" dirty="0"/>
              <a:t>Integration changes how the organization is structured, adding layers of complexity and requiring a more sophisticated management approach.</a:t>
            </a:r>
          </a:p>
          <a:p>
            <a:r>
              <a:rPr lang="en-US" b="1" dirty="0"/>
              <a:t>Stage 4: Growth by Product/Business Diversification</a:t>
            </a:r>
          </a:p>
          <a:p>
            <a:pPr>
              <a:buFont typeface="Arial" panose="020B0604020202020204" pitchFamily="34" charset="0"/>
              <a:buChar char="•"/>
            </a:pPr>
            <a:r>
              <a:rPr lang="en-US" b="1" dirty="0"/>
              <a:t>Description:</a:t>
            </a:r>
            <a:r>
              <a:rPr lang="en-US" dirty="0"/>
              <a:t> At this stage, firms diversify their offerings by entering new industries or markets, either through developing new products or acquiring businesses in unrelated sectors.</a:t>
            </a:r>
          </a:p>
          <a:p>
            <a:pPr marL="742950" lvl="1" indent="-285750">
              <a:buFont typeface="Arial" panose="020B0604020202020204" pitchFamily="34" charset="0"/>
              <a:buChar char="•"/>
            </a:pPr>
            <a:r>
              <a:rPr lang="en-US" b="1" dirty="0"/>
              <a:t>Key Focus:</a:t>
            </a:r>
            <a:r>
              <a:rPr lang="en-US" dirty="0"/>
              <a:t> Broadening the business portfolio to reduce risk and capture new opportunities.</a:t>
            </a:r>
          </a:p>
          <a:p>
            <a:pPr marL="742950" lvl="1" indent="-285750">
              <a:buFont typeface="Arial" panose="020B0604020202020204" pitchFamily="34" charset="0"/>
              <a:buChar char="•"/>
            </a:pPr>
            <a:r>
              <a:rPr lang="en-US" b="1" dirty="0"/>
              <a:t>Structural Changes:</a:t>
            </a:r>
            <a:endParaRPr lang="en-US" dirty="0"/>
          </a:p>
          <a:p>
            <a:pPr marL="1143000" lvl="2" indent="-228600">
              <a:buFont typeface="Arial" panose="020B0604020202020204" pitchFamily="34" charset="0"/>
              <a:buChar char="•"/>
            </a:pPr>
            <a:r>
              <a:rPr lang="en-US" b="1" dirty="0"/>
              <a:t>Divisional or Matrix Structure (Continued):</a:t>
            </a:r>
            <a:r>
              <a:rPr lang="en-US" dirty="0"/>
              <a:t> A fully diversified company often operates through a divisional structure, where each division is responsible for a specific product line or business unit. A matrix structure may also be used for more complex coordination.</a:t>
            </a:r>
          </a:p>
          <a:p>
            <a:pPr marL="1143000" lvl="2" indent="-228600">
              <a:buFont typeface="Arial" panose="020B0604020202020204" pitchFamily="34" charset="0"/>
              <a:buChar char="•"/>
            </a:pPr>
            <a:r>
              <a:rPr lang="en-US" b="1" dirty="0"/>
              <a:t>Decentralized Decision-Making:</a:t>
            </a:r>
            <a:r>
              <a:rPr lang="en-US" dirty="0"/>
              <a:t> As the company diversifies, decision-making may shift to be more decentralized, with individual divisions having greater autonomy to operate according to their specific market needs.</a:t>
            </a:r>
          </a:p>
          <a:p>
            <a:pPr marL="742950" lvl="1" indent="-285750">
              <a:buFont typeface="Arial" panose="020B0604020202020204" pitchFamily="34" charset="0"/>
              <a:buChar char="•"/>
            </a:pPr>
            <a:r>
              <a:rPr lang="en-US" b="1" dirty="0"/>
              <a:t>Example:</a:t>
            </a:r>
            <a:r>
              <a:rPr lang="en-US" dirty="0"/>
              <a:t> A company like </a:t>
            </a:r>
            <a:r>
              <a:rPr lang="en-US" i="1" dirty="0"/>
              <a:t>General Electric (GE)</a:t>
            </a:r>
            <a:r>
              <a:rPr lang="en-US" dirty="0"/>
              <a:t> diversifies across a range of industries, from appliances to healthcare to finance, and structures its operations into divisions based on each business line.</a:t>
            </a:r>
          </a:p>
          <a:p>
            <a:r>
              <a:rPr lang="en-US" b="1" dirty="0"/>
              <a:t>Why This Matters:</a:t>
            </a:r>
            <a:endParaRPr lang="en-US" dirty="0"/>
          </a:p>
          <a:p>
            <a:pPr>
              <a:buFont typeface="Arial" panose="020B0604020202020204" pitchFamily="34" charset="0"/>
              <a:buChar char="•"/>
            </a:pPr>
            <a:r>
              <a:rPr lang="en-US" dirty="0"/>
              <a:t>Diversification requires a flexible and decentralized structure to allow for the management of diverse product lines or business units, each with its own set of challenges and opportunities.</a:t>
            </a:r>
          </a:p>
          <a:p>
            <a:r>
              <a:rPr lang="en-US" b="1" dirty="0"/>
              <a:t>Conclusion:</a:t>
            </a:r>
          </a:p>
          <a:p>
            <a:pPr>
              <a:buFont typeface="Arial" panose="020B0604020202020204" pitchFamily="34" charset="0"/>
              <a:buChar char="•"/>
            </a:pPr>
            <a:r>
              <a:rPr lang="en-US" dirty="0"/>
              <a:t>A firm’s growth is typically predictable in stages, and its organizational structure evolves accordingly to support that growth.</a:t>
            </a:r>
          </a:p>
          <a:p>
            <a:pPr>
              <a:buFont typeface="Arial" panose="020B0604020202020204" pitchFamily="34" charset="0"/>
              <a:buChar char="•"/>
            </a:pPr>
            <a:r>
              <a:rPr lang="en-US" dirty="0"/>
              <a:t>From </a:t>
            </a:r>
            <a:r>
              <a:rPr lang="en-US" b="1" dirty="0"/>
              <a:t>volume-based growth</a:t>
            </a:r>
            <a:r>
              <a:rPr lang="en-US" dirty="0"/>
              <a:t> to </a:t>
            </a:r>
            <a:r>
              <a:rPr lang="en-US" b="1" dirty="0"/>
              <a:t>geographic expansion</a:t>
            </a:r>
            <a:r>
              <a:rPr lang="en-US" dirty="0"/>
              <a:t>, </a:t>
            </a:r>
            <a:r>
              <a:rPr lang="en-US" b="1" dirty="0"/>
              <a:t>integration</a:t>
            </a:r>
            <a:r>
              <a:rPr lang="en-US" dirty="0"/>
              <a:t>, and finally </a:t>
            </a:r>
            <a:r>
              <a:rPr lang="en-US" b="1" dirty="0"/>
              <a:t>diversification</a:t>
            </a:r>
            <a:r>
              <a:rPr lang="en-US" dirty="0"/>
              <a:t>, each phase brings about structural changes that allow the company to operate more efficiently and effectively at larger scales.</a:t>
            </a:r>
          </a:p>
          <a:p>
            <a:pPr>
              <a:buFont typeface="Arial" panose="020B0604020202020204" pitchFamily="34" charset="0"/>
              <a:buChar char="•"/>
            </a:pPr>
            <a:r>
              <a:rPr lang="en-US" dirty="0"/>
              <a:t>A firm’s growth pattern directly influences its structural form, and understanding this evolution is key to maintaining organizational effectiveness at every stage of growth.</a:t>
            </a:r>
          </a:p>
          <a:p>
            <a:r>
              <a:rPr lang="en-US" b="1" dirty="0"/>
              <a:t>Final Thought:</a:t>
            </a:r>
            <a:endParaRPr lang="en-US" dirty="0"/>
          </a:p>
          <a:p>
            <a:pPr>
              <a:buFont typeface="Arial" panose="020B0604020202020204" pitchFamily="34" charset="0"/>
              <a:buChar char="•"/>
            </a:pPr>
            <a:r>
              <a:rPr lang="en-US" dirty="0"/>
              <a:t>By recognizing the stages of growth, companies can strategically align their structure to support long-term success and sustainability.</a:t>
            </a:r>
          </a:p>
          <a:p>
            <a:endParaRPr lang="en-GB" dirty="0"/>
          </a:p>
        </p:txBody>
      </p:sp>
      <p:sp>
        <p:nvSpPr>
          <p:cNvPr id="4" name="Slide Number Placeholder 3"/>
          <p:cNvSpPr>
            <a:spLocks noGrp="1"/>
          </p:cNvSpPr>
          <p:nvPr>
            <p:ph type="sldNum" sz="quarter" idx="5"/>
          </p:nvPr>
        </p:nvSpPr>
        <p:spPr/>
        <p:txBody>
          <a:bodyPr/>
          <a:lstStyle/>
          <a:p>
            <a:fld id="{781AEC5C-605B-44D6-A89F-A941B045DFF2}" type="slidenum">
              <a:rPr lang="en-GB" smtClean="0"/>
              <a:t>14</a:t>
            </a:fld>
            <a:endParaRPr lang="en-GB"/>
          </a:p>
        </p:txBody>
      </p:sp>
    </p:spTree>
    <p:extLst>
      <p:ext uri="{BB962C8B-B14F-4D97-AF65-F5344CB8AC3E}">
        <p14:creationId xmlns:p14="http://schemas.microsoft.com/office/powerpoint/2010/main" val="20807727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a:t>The </a:t>
            </a:r>
            <a:r>
              <a:rPr lang="en-US" i="1" dirty="0"/>
              <a:t>simple structure</a:t>
            </a:r>
            <a:r>
              <a:rPr lang="en-US" dirty="0"/>
              <a:t> is often seen in small businesses or startups where the owner and manager roles are combined.</a:t>
            </a:r>
          </a:p>
          <a:p>
            <a:pPr>
              <a:buFont typeface="Arial" panose="020B0604020202020204" pitchFamily="34" charset="0"/>
              <a:buChar char="•"/>
            </a:pPr>
            <a:r>
              <a:rPr lang="en-US" dirty="0"/>
              <a:t>It’s a straightforward organizational design that works well in the early stages of growth but faces challenges as the business expands.</a:t>
            </a:r>
          </a:p>
          <a:p>
            <a:r>
              <a:rPr lang="en-US" b="1" dirty="0"/>
              <a:t>Key Features of Simple Structure:</a:t>
            </a:r>
          </a:p>
          <a:p>
            <a:pPr>
              <a:buFont typeface="+mj-lt"/>
              <a:buAutoNum type="arabicPeriod"/>
            </a:pPr>
            <a:r>
              <a:rPr lang="en-US" b="1" dirty="0"/>
              <a:t>Owner-Manager Role:</a:t>
            </a:r>
            <a:endParaRPr lang="en-US" dirty="0"/>
          </a:p>
          <a:p>
            <a:pPr marL="742950" lvl="1" indent="-285750">
              <a:buFont typeface="+mj-lt"/>
              <a:buAutoNum type="arabicPeriod"/>
            </a:pPr>
            <a:r>
              <a:rPr lang="en-US" dirty="0"/>
              <a:t>The </a:t>
            </a:r>
            <a:r>
              <a:rPr lang="en-US" i="1" dirty="0"/>
              <a:t>owner-manager</a:t>
            </a:r>
            <a:r>
              <a:rPr lang="en-US" dirty="0"/>
              <a:t> makes all major decisions directly, controlling all key aspects of the business.</a:t>
            </a:r>
          </a:p>
          <a:p>
            <a:pPr marL="742950" lvl="1" indent="-285750">
              <a:buFont typeface="+mj-lt"/>
              <a:buAutoNum type="arabicPeriod"/>
            </a:pPr>
            <a:r>
              <a:rPr lang="en-US" b="1" dirty="0"/>
              <a:t>Centralized Decision-Making:</a:t>
            </a:r>
            <a:r>
              <a:rPr lang="en-US" dirty="0"/>
              <a:t> There’s no formal delegation, meaning the owner-manager is at the center of all decisions and operations.</a:t>
            </a:r>
          </a:p>
          <a:p>
            <a:pPr>
              <a:buFont typeface="+mj-lt"/>
              <a:buAutoNum type="arabicPeriod"/>
            </a:pPr>
            <a:r>
              <a:rPr lang="en-US" b="1" dirty="0"/>
              <a:t>Monitoring and Control:</a:t>
            </a:r>
            <a:endParaRPr lang="en-US" dirty="0"/>
          </a:p>
          <a:p>
            <a:pPr marL="742950" lvl="1" indent="-285750">
              <a:buFont typeface="+mj-lt"/>
              <a:buAutoNum type="arabicPeriod"/>
            </a:pPr>
            <a:r>
              <a:rPr lang="en-US" dirty="0"/>
              <a:t>The owner-manager is responsible for monitoring all activities and ensuring that tasks are completed according to the company’s objectives.</a:t>
            </a:r>
          </a:p>
          <a:p>
            <a:pPr marL="742950" lvl="1" indent="-285750">
              <a:buFont typeface="+mj-lt"/>
              <a:buAutoNum type="arabicPeriod"/>
            </a:pPr>
            <a:r>
              <a:rPr lang="en-US" b="1" dirty="0"/>
              <a:t>Direct Supervision:</a:t>
            </a:r>
            <a:r>
              <a:rPr lang="en-US" dirty="0"/>
              <a:t> The staff plays a minor role and acts as an extension of the owner-manager’s authority, with little delegation.</a:t>
            </a:r>
          </a:p>
          <a:p>
            <a:pPr>
              <a:buFont typeface="+mj-lt"/>
              <a:buAutoNum type="arabicPeriod"/>
            </a:pPr>
            <a:r>
              <a:rPr lang="en-US" b="1" dirty="0"/>
              <a:t>Focus on Simple Business Strategies:</a:t>
            </a:r>
            <a:endParaRPr lang="en-US" dirty="0"/>
          </a:p>
          <a:p>
            <a:pPr marL="742950" lvl="1" indent="-285750">
              <a:buFont typeface="+mj-lt"/>
              <a:buAutoNum type="arabicPeriod"/>
            </a:pPr>
            <a:r>
              <a:rPr lang="en-US" dirty="0"/>
              <a:t>The structure is usually paired with </a:t>
            </a:r>
            <a:r>
              <a:rPr lang="en-US" b="1" dirty="0"/>
              <a:t>focus strategies</a:t>
            </a:r>
            <a:r>
              <a:rPr lang="en-US" dirty="0"/>
              <a:t> and </a:t>
            </a:r>
            <a:r>
              <a:rPr lang="en-US" b="1" dirty="0"/>
              <a:t>business-level strategies</a:t>
            </a:r>
            <a:r>
              <a:rPr lang="en-US" dirty="0"/>
              <a:t>, where the company aims to offer a single product or service in a single geographic market.</a:t>
            </a:r>
          </a:p>
          <a:p>
            <a:pPr marL="742950" lvl="1" indent="-285750">
              <a:buFont typeface="+mj-lt"/>
              <a:buAutoNum type="arabicPeriod"/>
            </a:pPr>
            <a:r>
              <a:rPr lang="en-US" b="1" dirty="0"/>
              <a:t>Common Example:</a:t>
            </a:r>
            <a:r>
              <a:rPr lang="en-US" dirty="0"/>
              <a:t> A local bakery or small retail shop offering only one line of products in a specific location.</a:t>
            </a:r>
          </a:p>
          <a:p>
            <a:r>
              <a:rPr lang="en-US" b="1" dirty="0"/>
              <a:t>Growth Challenges in Simple Structure:</a:t>
            </a:r>
          </a:p>
          <a:p>
            <a:pPr>
              <a:buFont typeface="+mj-lt"/>
              <a:buAutoNum type="arabicPeriod"/>
            </a:pPr>
            <a:r>
              <a:rPr lang="en-US" b="1" dirty="0"/>
              <a:t>Increased Complexity:</a:t>
            </a:r>
            <a:endParaRPr lang="en-US" dirty="0"/>
          </a:p>
          <a:p>
            <a:pPr marL="742950" lvl="1" indent="-285750">
              <a:buFont typeface="+mj-lt"/>
              <a:buAutoNum type="arabicPeriod"/>
            </a:pPr>
            <a:r>
              <a:rPr lang="en-US" dirty="0"/>
              <a:t>As the business grows, the complexity of operations increases, which can be difficult to manage with a simple structure.</a:t>
            </a:r>
          </a:p>
          <a:p>
            <a:pPr marL="742950" lvl="1" indent="-285750">
              <a:buFont typeface="+mj-lt"/>
              <a:buAutoNum type="arabicPeriod"/>
            </a:pPr>
            <a:r>
              <a:rPr lang="en-US" b="1" dirty="0"/>
              <a:t>Example:</a:t>
            </a:r>
            <a:r>
              <a:rPr lang="en-US" dirty="0"/>
              <a:t> More employees, greater operational demands, and increased customer interactions can overwhelm the owner-manager.</a:t>
            </a:r>
          </a:p>
          <a:p>
            <a:pPr>
              <a:buFont typeface="+mj-lt"/>
              <a:buAutoNum type="arabicPeriod"/>
            </a:pPr>
            <a:r>
              <a:rPr lang="en-US" b="1" dirty="0"/>
              <a:t>Managerial and Structural Challenges:</a:t>
            </a:r>
            <a:endParaRPr lang="en-US" dirty="0"/>
          </a:p>
          <a:p>
            <a:pPr marL="742950" lvl="1" indent="-285750">
              <a:buFont typeface="+mj-lt"/>
              <a:buAutoNum type="arabicPeriod"/>
            </a:pPr>
            <a:r>
              <a:rPr lang="en-US" dirty="0"/>
              <a:t>The simple structure becomes less effective as the organization expands, creating challenges in managing the specialized tasks and functions.</a:t>
            </a:r>
          </a:p>
          <a:p>
            <a:pPr marL="742950" lvl="1" indent="-285750">
              <a:buFont typeface="+mj-lt"/>
              <a:buAutoNum type="arabicPeriod"/>
            </a:pPr>
            <a:r>
              <a:rPr lang="en-US" b="1" dirty="0"/>
              <a:t>Limited Skill Set:</a:t>
            </a:r>
            <a:r>
              <a:rPr lang="en-US" dirty="0"/>
              <a:t> Owner-managers may lack the organizational skills or experience to handle complex tasks effectively.</a:t>
            </a:r>
          </a:p>
          <a:p>
            <a:pPr>
              <a:buFont typeface="+mj-lt"/>
              <a:buAutoNum type="arabicPeriod"/>
            </a:pPr>
            <a:r>
              <a:rPr lang="en-US" b="1" dirty="0"/>
              <a:t>Ineffective Management:</a:t>
            </a:r>
            <a:endParaRPr lang="en-US" dirty="0"/>
          </a:p>
          <a:p>
            <a:pPr marL="742950" lvl="1" indent="-285750">
              <a:buFont typeface="+mj-lt"/>
              <a:buAutoNum type="arabicPeriod"/>
            </a:pPr>
            <a:r>
              <a:rPr lang="en-US" dirty="0"/>
              <a:t>As the company grows, the owner-manager struggles to manage multiple functions (marketing, finance, HR, etc.) and specialized tasks.</a:t>
            </a:r>
          </a:p>
          <a:p>
            <a:pPr marL="742950" lvl="1" indent="-285750">
              <a:buFont typeface="+mj-lt"/>
              <a:buAutoNum type="arabicPeriod"/>
            </a:pPr>
            <a:r>
              <a:rPr lang="en-US" b="1" dirty="0"/>
              <a:t>Result:</a:t>
            </a:r>
            <a:r>
              <a:rPr lang="en-US" dirty="0"/>
              <a:t> This leads to inefficiencies, mistakes, or delays in operations as the company outgrows its simple structure.</a:t>
            </a:r>
          </a:p>
          <a:p>
            <a:r>
              <a:rPr lang="en-US" b="1" dirty="0"/>
              <a:t>Conclusion:</a:t>
            </a:r>
          </a:p>
          <a:p>
            <a:pPr>
              <a:buFont typeface="Arial" panose="020B0604020202020204" pitchFamily="34" charset="0"/>
              <a:buChar char="•"/>
            </a:pPr>
            <a:r>
              <a:rPr lang="en-US" b="1" dirty="0"/>
              <a:t>Simple Structure</a:t>
            </a:r>
            <a:r>
              <a:rPr lang="en-US" dirty="0"/>
              <a:t> is effective for small companies focused on a single product or market, but as the business expands, it creates complexity and challenges.</a:t>
            </a:r>
          </a:p>
          <a:p>
            <a:pPr>
              <a:buFont typeface="Arial" panose="020B0604020202020204" pitchFamily="34" charset="0"/>
              <a:buChar char="•"/>
            </a:pPr>
            <a:r>
              <a:rPr lang="en-US" dirty="0"/>
              <a:t>Without formal delegation or structure, the owner-manager may struggle to manage the growing complexity, making it harder to scale operations effectively.</a:t>
            </a:r>
          </a:p>
          <a:p>
            <a:r>
              <a:rPr lang="en-US" b="1" dirty="0"/>
              <a:t>Key Takeaway:</a:t>
            </a:r>
            <a:endParaRPr lang="en-US" dirty="0"/>
          </a:p>
          <a:p>
            <a:pPr>
              <a:buFont typeface="Arial" panose="020B0604020202020204" pitchFamily="34" charset="0"/>
              <a:buChar char="•"/>
            </a:pPr>
            <a:r>
              <a:rPr lang="en-US" dirty="0"/>
              <a:t>The simple structure works for initial growth but must evolve as the business grows in complexity to avoid inefficiencies and managerial overload.</a:t>
            </a:r>
          </a:p>
          <a:p>
            <a:endParaRPr lang="en-GB" dirty="0"/>
          </a:p>
        </p:txBody>
      </p:sp>
      <p:sp>
        <p:nvSpPr>
          <p:cNvPr id="4" name="Slide Number Placeholder 3"/>
          <p:cNvSpPr>
            <a:spLocks noGrp="1"/>
          </p:cNvSpPr>
          <p:nvPr>
            <p:ph type="sldNum" sz="quarter" idx="5"/>
          </p:nvPr>
        </p:nvSpPr>
        <p:spPr/>
        <p:txBody>
          <a:bodyPr/>
          <a:lstStyle/>
          <a:p>
            <a:fld id="{781AEC5C-605B-44D6-A89F-A941B045DFF2}" type="slidenum">
              <a:rPr lang="en-GB" smtClean="0"/>
              <a:t>16</a:t>
            </a:fld>
            <a:endParaRPr lang="en-GB"/>
          </a:p>
        </p:txBody>
      </p:sp>
    </p:spTree>
    <p:extLst>
      <p:ext uri="{BB962C8B-B14F-4D97-AF65-F5344CB8AC3E}">
        <p14:creationId xmlns:p14="http://schemas.microsoft.com/office/powerpoint/2010/main" val="30926730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a:t>The </a:t>
            </a:r>
            <a:r>
              <a:rPr lang="en-US" i="1" dirty="0"/>
              <a:t>functional structure</a:t>
            </a:r>
            <a:r>
              <a:rPr lang="en-US" dirty="0"/>
              <a:t> is one of the most common organizational designs, especially for businesses focused on efficiency and specialization.</a:t>
            </a:r>
          </a:p>
          <a:p>
            <a:pPr>
              <a:buFont typeface="Arial" panose="020B0604020202020204" pitchFamily="34" charset="0"/>
              <a:buChar char="•"/>
            </a:pPr>
            <a:r>
              <a:rPr lang="en-US" dirty="0"/>
              <a:t>It divides responsibilities based on key business functions or specialties such as production, marketing, finance, and research.</a:t>
            </a:r>
          </a:p>
          <a:p>
            <a:r>
              <a:rPr lang="en-US" b="1" dirty="0"/>
              <a:t>Key Features of the Functional Structure:</a:t>
            </a:r>
          </a:p>
          <a:p>
            <a:pPr>
              <a:buFont typeface="+mj-lt"/>
              <a:buAutoNum type="arabicPeriod"/>
            </a:pPr>
            <a:r>
              <a:rPr lang="en-US" b="1" dirty="0"/>
              <a:t>Division of Labor by Function:</a:t>
            </a:r>
            <a:endParaRPr lang="en-US" dirty="0"/>
          </a:p>
          <a:p>
            <a:pPr marL="742950" lvl="1" indent="-285750">
              <a:buFont typeface="+mj-lt"/>
              <a:buAutoNum type="arabicPeriod"/>
            </a:pPr>
            <a:r>
              <a:rPr lang="en-US" dirty="0"/>
              <a:t>In a functional structure, tasks and responsibilities are grouped based on the primary functions that are crucial to the business.</a:t>
            </a:r>
          </a:p>
          <a:p>
            <a:pPr marL="742950" lvl="1" indent="-285750">
              <a:buFont typeface="+mj-lt"/>
              <a:buAutoNum type="arabicPeriod"/>
            </a:pPr>
            <a:r>
              <a:rPr lang="en-US" b="1" dirty="0"/>
              <a:t>Example:</a:t>
            </a:r>
            <a:endParaRPr lang="en-US" dirty="0"/>
          </a:p>
          <a:p>
            <a:pPr marL="1143000" lvl="2" indent="-228600">
              <a:buFont typeface="+mj-lt"/>
              <a:buAutoNum type="arabicPeriod"/>
            </a:pPr>
            <a:r>
              <a:rPr lang="en-US" i="1" dirty="0"/>
              <a:t>Production</a:t>
            </a:r>
            <a:r>
              <a:rPr lang="en-US" dirty="0"/>
              <a:t> oversees manufacturing.</a:t>
            </a:r>
          </a:p>
          <a:p>
            <a:pPr marL="1143000" lvl="2" indent="-228600">
              <a:buFont typeface="+mj-lt"/>
              <a:buAutoNum type="arabicPeriod"/>
            </a:pPr>
            <a:r>
              <a:rPr lang="en-US" i="1" dirty="0"/>
              <a:t>Sales</a:t>
            </a:r>
            <a:r>
              <a:rPr lang="en-US" dirty="0"/>
              <a:t> manages customer relationships and revenue generation.</a:t>
            </a:r>
          </a:p>
          <a:p>
            <a:pPr marL="1143000" lvl="2" indent="-228600">
              <a:buFont typeface="+mj-lt"/>
              <a:buAutoNum type="arabicPeriod"/>
            </a:pPr>
            <a:r>
              <a:rPr lang="en-US" i="1" dirty="0"/>
              <a:t>Research &amp; Development (R&amp;D)</a:t>
            </a:r>
            <a:r>
              <a:rPr lang="en-US" dirty="0"/>
              <a:t> focuses on innovation and product development.</a:t>
            </a:r>
          </a:p>
          <a:p>
            <a:pPr marL="1143000" lvl="2" indent="-228600">
              <a:buFont typeface="+mj-lt"/>
              <a:buAutoNum type="arabicPeriod"/>
            </a:pPr>
            <a:r>
              <a:rPr lang="en-US" i="1" dirty="0"/>
              <a:t>Finance</a:t>
            </a:r>
            <a:r>
              <a:rPr lang="en-US" dirty="0"/>
              <a:t> handles budgeting, accounting, and investments.</a:t>
            </a:r>
          </a:p>
          <a:p>
            <a:pPr>
              <a:buFont typeface="+mj-lt"/>
              <a:buAutoNum type="arabicPeriod"/>
            </a:pPr>
            <a:r>
              <a:rPr lang="en-US" b="1" dirty="0"/>
              <a:t>Clear Specialization and Expertise:</a:t>
            </a:r>
            <a:endParaRPr lang="en-US" dirty="0"/>
          </a:p>
          <a:p>
            <a:pPr marL="742950" lvl="1" indent="-285750">
              <a:buFont typeface="+mj-lt"/>
              <a:buAutoNum type="arabicPeriod"/>
            </a:pPr>
            <a:r>
              <a:rPr lang="en-US" dirty="0"/>
              <a:t>Each department specializes in its own area, enabling employees to develop deep expertise and efficiency in their respective functions.</a:t>
            </a:r>
          </a:p>
          <a:p>
            <a:pPr marL="742950" lvl="1" indent="-285750">
              <a:buFont typeface="+mj-lt"/>
              <a:buAutoNum type="arabicPeriod"/>
            </a:pPr>
            <a:r>
              <a:rPr lang="en-US" b="1" dirty="0"/>
              <a:t>Benefits:</a:t>
            </a:r>
            <a:r>
              <a:rPr lang="en-US" dirty="0"/>
              <a:t> Specialized roles allow for more focus, streamlined processes, and higher performance within each functional area.</a:t>
            </a:r>
          </a:p>
          <a:p>
            <a:pPr>
              <a:buFont typeface="+mj-lt"/>
              <a:buAutoNum type="arabicPeriod"/>
            </a:pPr>
            <a:r>
              <a:rPr lang="en-US" b="1" dirty="0"/>
              <a:t>Hierarchical Structure within Functions:</a:t>
            </a:r>
            <a:endParaRPr lang="en-US" dirty="0"/>
          </a:p>
          <a:p>
            <a:pPr marL="742950" lvl="1" indent="-285750">
              <a:buFont typeface="+mj-lt"/>
              <a:buAutoNum type="arabicPeriod"/>
            </a:pPr>
            <a:r>
              <a:rPr lang="en-US" dirty="0"/>
              <a:t>Each function typically operates with its own hierarchy, with a department head or manager overseeing the team.</a:t>
            </a:r>
          </a:p>
          <a:p>
            <a:pPr marL="742950" lvl="1" indent="-285750">
              <a:buFont typeface="+mj-lt"/>
              <a:buAutoNum type="arabicPeriod"/>
            </a:pPr>
            <a:r>
              <a:rPr lang="en-US" dirty="0"/>
              <a:t>The structure may include sublevels within each function (e.g., assistant managers or team leaders).</a:t>
            </a:r>
          </a:p>
          <a:p>
            <a:r>
              <a:rPr lang="en-US" b="1" dirty="0"/>
              <a:t>Advantages of the Functional Structure:</a:t>
            </a:r>
          </a:p>
          <a:p>
            <a:pPr>
              <a:buFont typeface="+mj-lt"/>
              <a:buAutoNum type="arabicPeriod"/>
            </a:pPr>
            <a:r>
              <a:rPr lang="en-US" b="1" dirty="0"/>
              <a:t>Efficiency and Expertise:</a:t>
            </a:r>
            <a:endParaRPr lang="en-US" dirty="0"/>
          </a:p>
          <a:p>
            <a:pPr marL="742950" lvl="1" indent="-285750">
              <a:buFont typeface="+mj-lt"/>
              <a:buAutoNum type="arabicPeriod"/>
            </a:pPr>
            <a:r>
              <a:rPr lang="en-US" dirty="0"/>
              <a:t>By grouping similar tasks together, employees can develop specialized skills, leading to increased efficiency and productivity.</a:t>
            </a:r>
          </a:p>
          <a:p>
            <a:pPr marL="742950" lvl="1" indent="-285750">
              <a:buFont typeface="+mj-lt"/>
              <a:buAutoNum type="arabicPeriod"/>
            </a:pPr>
            <a:r>
              <a:rPr lang="en-US" dirty="0"/>
              <a:t>There’s less overlap or redundancy since each function has clear responsibilities.</a:t>
            </a:r>
          </a:p>
          <a:p>
            <a:pPr>
              <a:buFont typeface="+mj-lt"/>
              <a:buAutoNum type="arabicPeriod"/>
            </a:pPr>
            <a:r>
              <a:rPr lang="en-US" b="1" dirty="0"/>
              <a:t>Clear Reporting Lines:</a:t>
            </a:r>
            <a:endParaRPr lang="en-US" dirty="0"/>
          </a:p>
          <a:p>
            <a:pPr marL="742950" lvl="1" indent="-285750">
              <a:buFont typeface="+mj-lt"/>
              <a:buAutoNum type="arabicPeriod"/>
            </a:pPr>
            <a:r>
              <a:rPr lang="en-US" dirty="0"/>
              <a:t>Employees report to their functional managers, creating clear lines of authority and responsibility.</a:t>
            </a:r>
          </a:p>
          <a:p>
            <a:pPr marL="742950" lvl="1" indent="-285750">
              <a:buFont typeface="+mj-lt"/>
              <a:buAutoNum type="arabicPeriod"/>
            </a:pPr>
            <a:r>
              <a:rPr lang="en-US" dirty="0"/>
              <a:t>This reduces confusion and improves accountability.</a:t>
            </a:r>
          </a:p>
          <a:p>
            <a:pPr>
              <a:buFont typeface="+mj-lt"/>
              <a:buAutoNum type="arabicPeriod"/>
            </a:pPr>
            <a:r>
              <a:rPr lang="en-US" b="1" dirty="0"/>
              <a:t>Easier Management of Specialization:</a:t>
            </a:r>
            <a:endParaRPr lang="en-US" dirty="0"/>
          </a:p>
          <a:p>
            <a:pPr marL="742950" lvl="1" indent="-285750">
              <a:buFont typeface="+mj-lt"/>
              <a:buAutoNum type="arabicPeriod"/>
            </a:pPr>
            <a:r>
              <a:rPr lang="en-US" dirty="0"/>
              <a:t>Management can focus on specific areas of the business, ensuring each function is optimized and performing well.</a:t>
            </a:r>
          </a:p>
          <a:p>
            <a:r>
              <a:rPr lang="en-US" b="1" dirty="0"/>
              <a:t>Challenges of the Functional Structure:</a:t>
            </a:r>
          </a:p>
          <a:p>
            <a:pPr>
              <a:buFont typeface="+mj-lt"/>
              <a:buAutoNum type="arabicPeriod"/>
            </a:pPr>
            <a:r>
              <a:rPr lang="en-US" b="1" dirty="0"/>
              <a:t>Silos and Lack of Communication:</a:t>
            </a:r>
            <a:endParaRPr lang="en-US" dirty="0"/>
          </a:p>
          <a:p>
            <a:pPr marL="742950" lvl="1" indent="-285750">
              <a:buFont typeface="+mj-lt"/>
              <a:buAutoNum type="arabicPeriod"/>
            </a:pPr>
            <a:r>
              <a:rPr lang="en-US" dirty="0"/>
              <a:t>While functional areas work efficiently, there may be challenges in communication and coordination between different departments (e.g., R&amp;D might not communicate enough with Sales or Marketing).</a:t>
            </a:r>
          </a:p>
          <a:p>
            <a:pPr marL="742950" lvl="1" indent="-285750">
              <a:buFont typeface="+mj-lt"/>
              <a:buAutoNum type="arabicPeriod"/>
            </a:pPr>
            <a:r>
              <a:rPr lang="en-US" dirty="0"/>
              <a:t>This can lead to a lack of collaboration or missed opportunities.</a:t>
            </a:r>
          </a:p>
          <a:p>
            <a:pPr>
              <a:buFont typeface="+mj-lt"/>
              <a:buAutoNum type="arabicPeriod"/>
            </a:pPr>
            <a:r>
              <a:rPr lang="en-US" b="1" dirty="0"/>
              <a:t>Limited Flexibility:</a:t>
            </a:r>
            <a:endParaRPr lang="en-US" dirty="0"/>
          </a:p>
          <a:p>
            <a:pPr marL="742950" lvl="1" indent="-285750">
              <a:buFont typeface="+mj-lt"/>
              <a:buAutoNum type="arabicPeriod"/>
            </a:pPr>
            <a:r>
              <a:rPr lang="en-US" dirty="0"/>
              <a:t>The rigid focus on individual functions can make the organization less flexible when it comes to responding to changes or new projects that require cross-functional teamwork.</a:t>
            </a:r>
          </a:p>
          <a:p>
            <a:pPr>
              <a:buFont typeface="+mj-lt"/>
              <a:buAutoNum type="arabicPeriod"/>
            </a:pPr>
            <a:r>
              <a:rPr lang="en-US" b="1" dirty="0"/>
              <a:t>Potential for Conflict:</a:t>
            </a:r>
            <a:endParaRPr lang="en-US" dirty="0"/>
          </a:p>
          <a:p>
            <a:pPr marL="742950" lvl="1" indent="-285750">
              <a:buFont typeface="+mj-lt"/>
              <a:buAutoNum type="arabicPeriod"/>
            </a:pPr>
            <a:r>
              <a:rPr lang="en-US" dirty="0"/>
              <a:t>Different functional areas may have competing priorities (e.g., production wants to focus on cost control, while marketing wants to invest in new advertising campaigns), which can lead to conflict if not managed properly.</a:t>
            </a:r>
          </a:p>
          <a:p>
            <a:r>
              <a:rPr lang="en-US" b="1" dirty="0"/>
              <a:t>Conclusion:</a:t>
            </a:r>
          </a:p>
          <a:p>
            <a:pPr>
              <a:buFont typeface="Arial" panose="020B0604020202020204" pitchFamily="34" charset="0"/>
              <a:buChar char="•"/>
            </a:pPr>
            <a:r>
              <a:rPr lang="en-US" dirty="0"/>
              <a:t>The functional structure is ideal for organizations seeking efficiency and specialization in well-defined roles.</a:t>
            </a:r>
          </a:p>
          <a:p>
            <a:pPr>
              <a:buFont typeface="Arial" panose="020B0604020202020204" pitchFamily="34" charset="0"/>
              <a:buChar char="•"/>
            </a:pPr>
            <a:r>
              <a:rPr lang="en-US" dirty="0"/>
              <a:t>It works best for companies with stable environments and clear functional needs but may face challenges as the business grows and requires more cross-functional coordination.</a:t>
            </a:r>
          </a:p>
          <a:p>
            <a:r>
              <a:rPr lang="en-US" b="1" dirty="0"/>
              <a:t>Key Takeaway:</a:t>
            </a:r>
            <a:endParaRPr lang="en-US" dirty="0"/>
          </a:p>
          <a:p>
            <a:pPr>
              <a:buFont typeface="Arial" panose="020B0604020202020204" pitchFamily="34" charset="0"/>
              <a:buChar char="•"/>
            </a:pPr>
            <a:r>
              <a:rPr lang="en-US" dirty="0"/>
              <a:t>While the functional structure provides clear specialization and efficiency, organizations must be mindful of communication and coordination barriers as they scale.</a:t>
            </a:r>
          </a:p>
          <a:p>
            <a:endParaRPr lang="en-GB" dirty="0"/>
          </a:p>
        </p:txBody>
      </p:sp>
      <p:sp>
        <p:nvSpPr>
          <p:cNvPr id="4" name="Slide Number Placeholder 3"/>
          <p:cNvSpPr>
            <a:spLocks noGrp="1"/>
          </p:cNvSpPr>
          <p:nvPr>
            <p:ph type="sldNum" sz="quarter" idx="5"/>
          </p:nvPr>
        </p:nvSpPr>
        <p:spPr/>
        <p:txBody>
          <a:bodyPr/>
          <a:lstStyle/>
          <a:p>
            <a:fld id="{781AEC5C-605B-44D6-A89F-A941B045DFF2}" type="slidenum">
              <a:rPr lang="en-GB" smtClean="0"/>
              <a:t>17</a:t>
            </a:fld>
            <a:endParaRPr lang="en-GB"/>
          </a:p>
        </p:txBody>
      </p:sp>
    </p:spTree>
    <p:extLst>
      <p:ext uri="{BB962C8B-B14F-4D97-AF65-F5344CB8AC3E}">
        <p14:creationId xmlns:p14="http://schemas.microsoft.com/office/powerpoint/2010/main" val="37166163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a:t>The </a:t>
            </a:r>
            <a:r>
              <a:rPr lang="en-US" i="1" dirty="0"/>
              <a:t>Multidivisional Structure</a:t>
            </a:r>
            <a:r>
              <a:rPr lang="en-US" dirty="0"/>
              <a:t> (often referred to as M-Form) is an organizational structure where a company is divided into separate divisions, each responsible for specific products, services, or geographic areas.</a:t>
            </a:r>
          </a:p>
          <a:p>
            <a:pPr>
              <a:buFont typeface="Arial" panose="020B0604020202020204" pitchFamily="34" charset="0"/>
              <a:buChar char="•"/>
            </a:pPr>
            <a:r>
              <a:rPr lang="en-US" dirty="0"/>
              <a:t>This structure is designed to handle the complexity and diversity that often arise as organizations grow, especially when a functional structure becomes less effective at managing varied needs.</a:t>
            </a:r>
          </a:p>
          <a:p>
            <a:r>
              <a:rPr lang="en-US" b="1" dirty="0"/>
              <a:t>Key Features of the Multidivisional Structure:</a:t>
            </a:r>
          </a:p>
          <a:p>
            <a:pPr>
              <a:buFont typeface="+mj-lt"/>
              <a:buAutoNum type="arabicPeriod"/>
            </a:pPr>
            <a:r>
              <a:rPr lang="en-US" b="1" dirty="0"/>
              <a:t>Divisions Based on Products, Services, or Geography:</a:t>
            </a:r>
            <a:endParaRPr lang="en-US" dirty="0"/>
          </a:p>
          <a:p>
            <a:pPr marL="742950" lvl="1" indent="-285750">
              <a:buFont typeface="+mj-lt"/>
              <a:buAutoNum type="arabicPeriod"/>
            </a:pPr>
            <a:r>
              <a:rPr lang="en-US" dirty="0"/>
              <a:t>The company is split into independent divisions, each of which operates like its own company.</a:t>
            </a:r>
          </a:p>
          <a:p>
            <a:pPr marL="742950" lvl="1" indent="-285750">
              <a:buFont typeface="+mj-lt"/>
              <a:buAutoNum type="arabicPeriod"/>
            </a:pPr>
            <a:r>
              <a:rPr lang="en-US" dirty="0"/>
              <a:t>These divisions are often organized around specific product lines, customer segments, or geographic regions.</a:t>
            </a:r>
          </a:p>
          <a:p>
            <a:pPr marL="742950" lvl="1" indent="-285750">
              <a:buFont typeface="+mj-lt"/>
              <a:buAutoNum type="arabicPeriod"/>
            </a:pPr>
            <a:r>
              <a:rPr lang="en-US" b="1" dirty="0"/>
              <a:t>Example:</a:t>
            </a:r>
            <a:r>
              <a:rPr lang="en-US" dirty="0"/>
              <a:t> A global company like </a:t>
            </a:r>
            <a:r>
              <a:rPr lang="en-US" i="1" dirty="0"/>
              <a:t>Johnson &amp; Johnson</a:t>
            </a:r>
            <a:r>
              <a:rPr lang="en-US" dirty="0"/>
              <a:t> might have divisions for medical devices, pharmaceuticals, and consumer health products.</a:t>
            </a:r>
          </a:p>
          <a:p>
            <a:pPr>
              <a:buFont typeface="+mj-lt"/>
              <a:buAutoNum type="arabicPeriod"/>
            </a:pPr>
            <a:r>
              <a:rPr lang="en-US" b="1" dirty="0"/>
              <a:t>Autonomy within Divisions:</a:t>
            </a:r>
            <a:endParaRPr lang="en-US" dirty="0"/>
          </a:p>
          <a:p>
            <a:pPr marL="742950" lvl="1" indent="-285750">
              <a:buFont typeface="+mj-lt"/>
              <a:buAutoNum type="arabicPeriod"/>
            </a:pPr>
            <a:r>
              <a:rPr lang="en-US" dirty="0"/>
              <a:t>Each division typically has its own management team and full set of functions, such as marketing, sales, R&amp;D, and finance.</a:t>
            </a:r>
          </a:p>
          <a:p>
            <a:pPr marL="742950" lvl="1" indent="-285750">
              <a:buFont typeface="+mj-lt"/>
              <a:buAutoNum type="arabicPeriod"/>
            </a:pPr>
            <a:r>
              <a:rPr lang="en-US" dirty="0"/>
              <a:t>This allows for more decentralized decision-making, with each division acting somewhat independently but still aligning with the overall corporate goals.</a:t>
            </a:r>
          </a:p>
          <a:p>
            <a:pPr>
              <a:buFont typeface="+mj-lt"/>
              <a:buAutoNum type="arabicPeriod"/>
            </a:pPr>
            <a:r>
              <a:rPr lang="en-US" b="1" dirty="0"/>
              <a:t>Focus on Diversity:</a:t>
            </a:r>
            <a:endParaRPr lang="en-US" dirty="0"/>
          </a:p>
          <a:p>
            <a:pPr marL="742950" lvl="1" indent="-285750">
              <a:buFont typeface="+mj-lt"/>
              <a:buAutoNum type="arabicPeriod"/>
            </a:pPr>
            <a:r>
              <a:rPr lang="en-US" dirty="0"/>
              <a:t>The multidivisional structure often arises as companies face increasing diversity in their products, services, or markets.</a:t>
            </a:r>
          </a:p>
          <a:p>
            <a:pPr marL="742950" lvl="1" indent="-285750">
              <a:buFont typeface="+mj-lt"/>
              <a:buAutoNum type="arabicPeriod"/>
            </a:pPr>
            <a:r>
              <a:rPr lang="en-US" dirty="0"/>
              <a:t>The aim is to overcome the limitations of functional structures, which can struggle to address the varied needs of different product lines or market segments.</a:t>
            </a:r>
          </a:p>
          <a:p>
            <a:r>
              <a:rPr lang="en-US" b="1" dirty="0"/>
              <a:t>Advantages of the Multidivisional Structure:</a:t>
            </a:r>
          </a:p>
          <a:p>
            <a:pPr>
              <a:buFont typeface="+mj-lt"/>
              <a:buAutoNum type="arabicPeriod"/>
            </a:pPr>
            <a:r>
              <a:rPr lang="en-US" b="1" dirty="0"/>
              <a:t>Better Handling of Complexity and Diversity:</a:t>
            </a:r>
            <a:endParaRPr lang="en-US" dirty="0"/>
          </a:p>
          <a:p>
            <a:pPr marL="742950" lvl="1" indent="-285750">
              <a:buFont typeface="+mj-lt"/>
              <a:buAutoNum type="arabicPeriod"/>
            </a:pPr>
            <a:r>
              <a:rPr lang="en-US" dirty="0"/>
              <a:t>With divisions focusing on specific areas, the company can better address the unique needs of each market or product.</a:t>
            </a:r>
          </a:p>
          <a:p>
            <a:pPr marL="742950" lvl="1" indent="-285750">
              <a:buFont typeface="+mj-lt"/>
              <a:buAutoNum type="arabicPeriod"/>
            </a:pPr>
            <a:r>
              <a:rPr lang="en-US" b="1" dirty="0"/>
              <a:t>Example:</a:t>
            </a:r>
            <a:r>
              <a:rPr lang="en-US" dirty="0"/>
              <a:t> A company like </a:t>
            </a:r>
            <a:r>
              <a:rPr lang="en-US" i="1" dirty="0"/>
              <a:t>General Electric</a:t>
            </a:r>
            <a:r>
              <a:rPr lang="en-US" dirty="0"/>
              <a:t> (GE) uses this structure to manage different divisions such as aviation, healthcare, and energy, which each require different strategies and expertise.</a:t>
            </a:r>
          </a:p>
          <a:p>
            <a:pPr>
              <a:buFont typeface="+mj-lt"/>
              <a:buAutoNum type="arabicPeriod"/>
            </a:pPr>
            <a:r>
              <a:rPr lang="en-US" b="1" dirty="0"/>
              <a:t>Decentralized Decision-Making:</a:t>
            </a:r>
            <a:endParaRPr lang="en-US" dirty="0"/>
          </a:p>
          <a:p>
            <a:pPr marL="742950" lvl="1" indent="-285750">
              <a:buFont typeface="+mj-lt"/>
              <a:buAutoNum type="arabicPeriod"/>
            </a:pPr>
            <a:r>
              <a:rPr lang="en-US" dirty="0"/>
              <a:t>Divisions have more autonomy to make decisions that are tailored to their specific products, customers, or regions.</a:t>
            </a:r>
          </a:p>
          <a:p>
            <a:pPr marL="742950" lvl="1" indent="-285750">
              <a:buFont typeface="+mj-lt"/>
              <a:buAutoNum type="arabicPeriod"/>
            </a:pPr>
            <a:r>
              <a:rPr lang="en-US" dirty="0"/>
              <a:t>This allows for faster decision-making and a more responsive approach to changes in the market or environment.</a:t>
            </a:r>
          </a:p>
          <a:p>
            <a:pPr>
              <a:buFont typeface="+mj-lt"/>
              <a:buAutoNum type="arabicPeriod"/>
            </a:pPr>
            <a:r>
              <a:rPr lang="en-US" b="1" dirty="0"/>
              <a:t>Flexibility and Accountability:</a:t>
            </a:r>
            <a:endParaRPr lang="en-US" dirty="0"/>
          </a:p>
          <a:p>
            <a:pPr marL="742950" lvl="1" indent="-285750">
              <a:buFont typeface="+mj-lt"/>
              <a:buAutoNum type="arabicPeriod"/>
            </a:pPr>
            <a:r>
              <a:rPr lang="en-US" dirty="0"/>
              <a:t>Each division is responsible for its own performance, making it easier to track success and hold leaders accountable.</a:t>
            </a:r>
          </a:p>
          <a:p>
            <a:pPr marL="742950" lvl="1" indent="-285750">
              <a:buFont typeface="+mj-lt"/>
              <a:buAutoNum type="arabicPeriod"/>
            </a:pPr>
            <a:r>
              <a:rPr lang="en-US" b="1" dirty="0"/>
              <a:t>Example:</a:t>
            </a:r>
            <a:r>
              <a:rPr lang="en-US" dirty="0"/>
              <a:t> </a:t>
            </a:r>
            <a:r>
              <a:rPr lang="en-US" i="1" dirty="0"/>
              <a:t>PepsiCo</a:t>
            </a:r>
            <a:r>
              <a:rPr lang="en-US" dirty="0"/>
              <a:t> uses a multidivisional structure to separately manage its beverages, snacks, and nutrition segments, allowing each to operate efficiently according to market demands.</a:t>
            </a:r>
          </a:p>
          <a:p>
            <a:r>
              <a:rPr lang="en-US" b="1" dirty="0"/>
              <a:t>Challenges of the Multidivisional Structure:</a:t>
            </a:r>
          </a:p>
          <a:p>
            <a:pPr>
              <a:buFont typeface="+mj-lt"/>
              <a:buAutoNum type="arabicPeriod"/>
            </a:pPr>
            <a:r>
              <a:rPr lang="en-US" b="1" dirty="0"/>
              <a:t>Duplication of Resources:</a:t>
            </a:r>
            <a:endParaRPr lang="en-US" dirty="0"/>
          </a:p>
          <a:p>
            <a:pPr marL="742950" lvl="1" indent="-285750">
              <a:buFont typeface="+mj-lt"/>
              <a:buAutoNum type="arabicPeriod"/>
            </a:pPr>
            <a:r>
              <a:rPr lang="en-US" dirty="0"/>
              <a:t>Each division has its own functional departments, which can lead to duplication of roles and resources.</a:t>
            </a:r>
          </a:p>
          <a:p>
            <a:pPr marL="742950" lvl="1" indent="-285750">
              <a:buFont typeface="+mj-lt"/>
              <a:buAutoNum type="arabicPeriod"/>
            </a:pPr>
            <a:r>
              <a:rPr lang="en-US" b="1" dirty="0"/>
              <a:t>Example:</a:t>
            </a:r>
            <a:r>
              <a:rPr lang="en-US" dirty="0"/>
              <a:t> Multiple divisions may have their own HR, marketing, and finance teams, which can be costly and inefficient.</a:t>
            </a:r>
          </a:p>
          <a:p>
            <a:pPr>
              <a:buFont typeface="+mj-lt"/>
              <a:buAutoNum type="arabicPeriod"/>
            </a:pPr>
            <a:r>
              <a:rPr lang="en-US" b="1" dirty="0"/>
              <a:t>Coordination and Communication Issues:</a:t>
            </a:r>
            <a:endParaRPr lang="en-US" dirty="0"/>
          </a:p>
          <a:p>
            <a:pPr marL="742950" lvl="1" indent="-285750">
              <a:buFont typeface="+mj-lt"/>
              <a:buAutoNum type="arabicPeriod"/>
            </a:pPr>
            <a:r>
              <a:rPr lang="en-US" dirty="0"/>
              <a:t>While divisions have autonomy, the lack of integration between them can lead to coordination challenges, especially for cross-divisional projects.</a:t>
            </a:r>
          </a:p>
          <a:p>
            <a:pPr marL="742950" lvl="1" indent="-285750">
              <a:buFont typeface="+mj-lt"/>
              <a:buAutoNum type="arabicPeriod"/>
            </a:pPr>
            <a:r>
              <a:rPr lang="en-US" b="1" dirty="0"/>
              <a:t>Example:</a:t>
            </a:r>
            <a:r>
              <a:rPr lang="en-US" dirty="0"/>
              <a:t> </a:t>
            </a:r>
            <a:r>
              <a:rPr lang="en-US" i="1" dirty="0"/>
              <a:t>Coca-Cola</a:t>
            </a:r>
            <a:r>
              <a:rPr lang="en-US" dirty="0"/>
              <a:t> might face challenges in aligning global strategies between its beverage divisions in different regions, leading to inconsistency in branding or operations.</a:t>
            </a:r>
          </a:p>
          <a:p>
            <a:pPr>
              <a:buFont typeface="+mj-lt"/>
              <a:buAutoNum type="arabicPeriod"/>
            </a:pPr>
            <a:r>
              <a:rPr lang="en-US" b="1" dirty="0"/>
              <a:t>Loss of Economies of Scale:</a:t>
            </a:r>
            <a:endParaRPr lang="en-US" dirty="0"/>
          </a:p>
          <a:p>
            <a:pPr marL="742950" lvl="1" indent="-285750">
              <a:buFont typeface="+mj-lt"/>
              <a:buAutoNum type="arabicPeriod"/>
            </a:pPr>
            <a:r>
              <a:rPr lang="en-US" dirty="0"/>
              <a:t>Due to the autonomy of each division, the company may lose some of the economies of scale that could be achieved in a more centralized structure.</a:t>
            </a:r>
          </a:p>
          <a:p>
            <a:pPr marL="742950" lvl="1" indent="-285750">
              <a:buFont typeface="+mj-lt"/>
              <a:buAutoNum type="arabicPeriod"/>
            </a:pPr>
            <a:r>
              <a:rPr lang="en-US" b="1" dirty="0"/>
              <a:t>Example:</a:t>
            </a:r>
            <a:r>
              <a:rPr lang="en-US" dirty="0"/>
              <a:t> A company might find it harder to negotiate bulk procurement discounts if each division operates separately rather than centrally managing purchases.</a:t>
            </a:r>
          </a:p>
          <a:p>
            <a:r>
              <a:rPr lang="en-US" b="1" dirty="0"/>
              <a:t>Examples of Multidivisional Structure in Practice:</a:t>
            </a:r>
          </a:p>
          <a:p>
            <a:pPr>
              <a:buFont typeface="+mj-lt"/>
              <a:buAutoNum type="arabicPeriod"/>
            </a:pPr>
            <a:r>
              <a:rPr lang="en-US" dirty="0"/>
              <a:t>*</a:t>
            </a:r>
            <a:r>
              <a:rPr lang="en-US" b="1" dirty="0"/>
              <a:t>General Electric (GE):</a:t>
            </a:r>
            <a:endParaRPr lang="en-US" dirty="0"/>
          </a:p>
          <a:p>
            <a:pPr marL="742950" lvl="1" indent="-285750">
              <a:buFont typeface="+mj-lt"/>
              <a:buAutoNum type="arabicPeriod"/>
            </a:pPr>
            <a:r>
              <a:rPr lang="en-US" dirty="0"/>
              <a:t>Divisions include areas such as healthcare, energy, and aviation.</a:t>
            </a:r>
          </a:p>
          <a:p>
            <a:pPr marL="742950" lvl="1" indent="-285750">
              <a:buFont typeface="+mj-lt"/>
              <a:buAutoNum type="arabicPeriod"/>
            </a:pPr>
            <a:r>
              <a:rPr lang="en-US" dirty="0"/>
              <a:t>Each division has its own management, operations, and focus areas.</a:t>
            </a:r>
          </a:p>
          <a:p>
            <a:pPr>
              <a:buFont typeface="+mj-lt"/>
              <a:buAutoNum type="arabicPeriod"/>
            </a:pPr>
            <a:r>
              <a:rPr lang="en-US" dirty="0"/>
              <a:t>*</a:t>
            </a:r>
            <a:r>
              <a:rPr lang="en-US" b="1" dirty="0"/>
              <a:t>PepsiCo:</a:t>
            </a:r>
            <a:endParaRPr lang="en-US" dirty="0"/>
          </a:p>
          <a:p>
            <a:pPr marL="742950" lvl="1" indent="-285750">
              <a:buFont typeface="+mj-lt"/>
              <a:buAutoNum type="arabicPeriod"/>
            </a:pPr>
            <a:r>
              <a:rPr lang="en-US" dirty="0"/>
              <a:t>Divided into beverage and snack divisions (such as Frito-Lay, Gatorade, Pepsi, and Tropicana), each with its own set of functions to cater to their distinct markets.</a:t>
            </a:r>
          </a:p>
          <a:p>
            <a:pPr>
              <a:buFont typeface="+mj-lt"/>
              <a:buAutoNum type="arabicPeriod"/>
            </a:pPr>
            <a:r>
              <a:rPr lang="en-US" dirty="0"/>
              <a:t>*</a:t>
            </a:r>
            <a:r>
              <a:rPr lang="en-US" b="1" dirty="0"/>
              <a:t>Sony:</a:t>
            </a:r>
            <a:endParaRPr lang="en-US" dirty="0"/>
          </a:p>
          <a:p>
            <a:pPr marL="742950" lvl="1" indent="-285750">
              <a:buFont typeface="+mj-lt"/>
              <a:buAutoNum type="arabicPeriod"/>
            </a:pPr>
            <a:r>
              <a:rPr lang="en-US" dirty="0"/>
              <a:t>Divided into separate divisions based on products like electronics, entertainment (movies, music), and gaming (PlayStation).</a:t>
            </a:r>
          </a:p>
          <a:p>
            <a:r>
              <a:rPr lang="en-US" b="1" dirty="0"/>
              <a:t>Conclusion:</a:t>
            </a:r>
          </a:p>
          <a:p>
            <a:pPr>
              <a:buFont typeface="Arial" panose="020B0604020202020204" pitchFamily="34" charset="0"/>
              <a:buChar char="•"/>
            </a:pPr>
            <a:r>
              <a:rPr lang="en-US" dirty="0"/>
              <a:t>The </a:t>
            </a:r>
            <a:r>
              <a:rPr lang="en-US" i="1" dirty="0"/>
              <a:t>Multidivisional Structure</a:t>
            </a:r>
            <a:r>
              <a:rPr lang="en-US" dirty="0"/>
              <a:t> helps large companies manage diverse product lines or geographical regions more effectively by giving autonomy to individual divisions while still maintaining overall control.</a:t>
            </a:r>
          </a:p>
          <a:p>
            <a:pPr>
              <a:buFont typeface="Arial" panose="020B0604020202020204" pitchFamily="34" charset="0"/>
              <a:buChar char="•"/>
            </a:pPr>
            <a:r>
              <a:rPr lang="en-US" dirty="0"/>
              <a:t>It is particularly effective for companies with complex, varied operations, allowing them to respond to market demands more quickly and efficiently.</a:t>
            </a:r>
          </a:p>
          <a:p>
            <a:r>
              <a:rPr lang="en-US" b="1" dirty="0"/>
              <a:t>Key Takeaway:</a:t>
            </a:r>
            <a:endParaRPr lang="en-US" dirty="0"/>
          </a:p>
          <a:p>
            <a:pPr>
              <a:buFont typeface="Arial" panose="020B0604020202020204" pitchFamily="34" charset="0"/>
              <a:buChar char="•"/>
            </a:pPr>
            <a:r>
              <a:rPr lang="en-US" dirty="0"/>
              <a:t>The M-Form structure enhances flexibility, decentralizes decision-making, and improves accountability by organizing divisions around specific products, services, or geographic areas. However, it requires careful management to avoid duplication and communication challenges.</a:t>
            </a:r>
          </a:p>
          <a:p>
            <a:endParaRPr lang="en-GB" dirty="0"/>
          </a:p>
        </p:txBody>
      </p:sp>
      <p:sp>
        <p:nvSpPr>
          <p:cNvPr id="4" name="Slide Number Placeholder 3"/>
          <p:cNvSpPr>
            <a:spLocks noGrp="1"/>
          </p:cNvSpPr>
          <p:nvPr>
            <p:ph type="sldNum" sz="quarter" idx="5"/>
          </p:nvPr>
        </p:nvSpPr>
        <p:spPr/>
        <p:txBody>
          <a:bodyPr/>
          <a:lstStyle/>
          <a:p>
            <a:fld id="{781AEC5C-605B-44D6-A89F-A941B045DFF2}" type="slidenum">
              <a:rPr lang="en-GB" smtClean="0"/>
              <a:t>18</a:t>
            </a:fld>
            <a:endParaRPr lang="en-GB"/>
          </a:p>
        </p:txBody>
      </p:sp>
    </p:spTree>
    <p:extLst>
      <p:ext uri="{BB962C8B-B14F-4D97-AF65-F5344CB8AC3E}">
        <p14:creationId xmlns:p14="http://schemas.microsoft.com/office/powerpoint/2010/main" val="42716953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a:t>The </a:t>
            </a:r>
            <a:r>
              <a:rPr lang="en-US" i="1" dirty="0"/>
              <a:t>functional structure</a:t>
            </a:r>
            <a:r>
              <a:rPr lang="en-US" dirty="0"/>
              <a:t> organizes a company by its core activities, grouping employees based on their specialized skills (e.g., marketing, R&amp;D, production).</a:t>
            </a:r>
          </a:p>
          <a:p>
            <a:pPr>
              <a:buFont typeface="Arial" panose="020B0604020202020204" pitchFamily="34" charset="0"/>
              <a:buChar char="•"/>
            </a:pPr>
            <a:r>
              <a:rPr lang="en-US" dirty="0"/>
              <a:t>Different competitive strategies require different organizational approaches. The functional structure can be tailored to align with a company’s strategy, whether it's focused on cost leadership, differentiation, or a mix of both.</a:t>
            </a:r>
          </a:p>
          <a:p>
            <a:r>
              <a:rPr lang="en-US" b="1" dirty="0"/>
              <a:t>1. Cost Leadership Strategy (Formal Structure)</a:t>
            </a:r>
          </a:p>
          <a:p>
            <a:r>
              <a:rPr lang="en-US" b="1" dirty="0"/>
              <a:t>Key Features:</a:t>
            </a:r>
            <a:endParaRPr lang="en-US" dirty="0"/>
          </a:p>
          <a:p>
            <a:pPr>
              <a:buFont typeface="Arial" panose="020B0604020202020204" pitchFamily="34" charset="0"/>
              <a:buChar char="•"/>
            </a:pPr>
            <a:r>
              <a:rPr lang="en-US" dirty="0"/>
              <a:t>Companies pursuing a </a:t>
            </a:r>
            <a:r>
              <a:rPr lang="en-US" b="1" dirty="0"/>
              <a:t>cost leadership strategy</a:t>
            </a:r>
            <a:r>
              <a:rPr lang="en-US" dirty="0"/>
              <a:t> aim to offer products or services at the lowest possible cost in their industry to attract a broad customer base.</a:t>
            </a:r>
          </a:p>
          <a:p>
            <a:pPr>
              <a:buFont typeface="Arial" panose="020B0604020202020204" pitchFamily="34" charset="0"/>
              <a:buChar char="•"/>
            </a:pPr>
            <a:r>
              <a:rPr lang="en-US" dirty="0"/>
              <a:t>The functional structure under this strategy is typically </a:t>
            </a:r>
            <a:r>
              <a:rPr lang="en-US" b="1" dirty="0"/>
              <a:t>formal</a:t>
            </a:r>
            <a:r>
              <a:rPr lang="en-US" dirty="0"/>
              <a:t>, with clear hierarchies, processes, and a focus on efficiency and cost reduction.</a:t>
            </a:r>
          </a:p>
          <a:p>
            <a:r>
              <a:rPr lang="en-US" b="1" dirty="0"/>
              <a:t>Organizational Focus:</a:t>
            </a:r>
            <a:endParaRPr lang="en-US" dirty="0"/>
          </a:p>
          <a:p>
            <a:pPr>
              <a:buFont typeface="Arial" panose="020B0604020202020204" pitchFamily="34" charset="0"/>
              <a:buChar char="•"/>
            </a:pPr>
            <a:r>
              <a:rPr lang="en-US" dirty="0"/>
              <a:t>The emphasis is placed on improving operational efficiency and reducing costs across various functions (e.g., production, procurement, logistics).</a:t>
            </a:r>
          </a:p>
          <a:p>
            <a:pPr>
              <a:buFont typeface="Arial" panose="020B0604020202020204" pitchFamily="34" charset="0"/>
              <a:buChar char="•"/>
            </a:pPr>
            <a:r>
              <a:rPr lang="en-US" b="1" dirty="0"/>
              <a:t>Example:</a:t>
            </a:r>
            <a:r>
              <a:rPr lang="en-US" dirty="0"/>
              <a:t> Companies like </a:t>
            </a:r>
            <a:r>
              <a:rPr lang="en-US" i="1" dirty="0"/>
              <a:t>Walmart</a:t>
            </a:r>
            <a:r>
              <a:rPr lang="en-US" dirty="0"/>
              <a:t> focus on cost leadership by streamlining operations, reducing waste, and leveraging economies of scale to offer low prices. A formal functional structure supports this by standardizing processes and centralizing decision-making to control costs.</a:t>
            </a:r>
          </a:p>
          <a:p>
            <a:r>
              <a:rPr lang="en-US" b="1" dirty="0"/>
              <a:t>Advantages of a Formal Structure for Cost Leadership:</a:t>
            </a:r>
            <a:endParaRPr lang="en-US" dirty="0"/>
          </a:p>
          <a:p>
            <a:pPr>
              <a:buFont typeface="Arial" panose="020B0604020202020204" pitchFamily="34" charset="0"/>
              <a:buChar char="•"/>
            </a:pPr>
            <a:r>
              <a:rPr lang="en-US" b="1" dirty="0"/>
              <a:t>Efficiency:</a:t>
            </a:r>
            <a:r>
              <a:rPr lang="en-US" dirty="0"/>
              <a:t> Standardized processes and procedures reduce costs and improve productivity.</a:t>
            </a:r>
          </a:p>
          <a:p>
            <a:pPr>
              <a:buFont typeface="Arial" panose="020B0604020202020204" pitchFamily="34" charset="0"/>
              <a:buChar char="•"/>
            </a:pPr>
            <a:r>
              <a:rPr lang="en-US" b="1" dirty="0"/>
              <a:t>Cost Control:</a:t>
            </a:r>
            <a:r>
              <a:rPr lang="en-US" dirty="0"/>
              <a:t> Centralized decision-making helps in controlling expenditures across functions.</a:t>
            </a:r>
          </a:p>
          <a:p>
            <a:pPr>
              <a:buFont typeface="Arial" panose="020B0604020202020204" pitchFamily="34" charset="0"/>
              <a:buChar char="•"/>
            </a:pPr>
            <a:r>
              <a:rPr lang="en-US" b="1" dirty="0"/>
              <a:t>Process Improvement:</a:t>
            </a:r>
            <a:r>
              <a:rPr lang="en-US" dirty="0"/>
              <a:t> A formal structure emphasizes continuous improvement in processes to maintain a competitive edge in terms of cost.</a:t>
            </a:r>
          </a:p>
          <a:p>
            <a:r>
              <a:rPr lang="en-US" b="1" dirty="0"/>
              <a:t>2. Differentiation Strategy (Informal Structure)</a:t>
            </a:r>
          </a:p>
          <a:p>
            <a:r>
              <a:rPr lang="en-US" b="1" dirty="0"/>
              <a:t>Key Features:</a:t>
            </a:r>
            <a:endParaRPr lang="en-US" dirty="0"/>
          </a:p>
          <a:p>
            <a:pPr>
              <a:buFont typeface="Arial" panose="020B0604020202020204" pitchFamily="34" charset="0"/>
              <a:buChar char="•"/>
            </a:pPr>
            <a:r>
              <a:rPr lang="en-US" dirty="0"/>
              <a:t>A </a:t>
            </a:r>
            <a:r>
              <a:rPr lang="en-US" b="1" dirty="0"/>
              <a:t>differentiation strategy</a:t>
            </a:r>
            <a:r>
              <a:rPr lang="en-US" dirty="0"/>
              <a:t> focuses on creating unique products or services that stand out from competitors, often justifying higher prices.</a:t>
            </a:r>
          </a:p>
          <a:p>
            <a:pPr>
              <a:buFont typeface="Arial" panose="020B0604020202020204" pitchFamily="34" charset="0"/>
              <a:buChar char="•"/>
            </a:pPr>
            <a:r>
              <a:rPr lang="en-US" dirty="0"/>
              <a:t>Companies pursuing differentiation usually operate with a </a:t>
            </a:r>
            <a:r>
              <a:rPr lang="en-US" b="1" dirty="0"/>
              <a:t>less formal structure</a:t>
            </a:r>
            <a:r>
              <a:rPr lang="en-US" dirty="0"/>
              <a:t>, allowing for greater flexibility, creativity, and innovation.</a:t>
            </a:r>
          </a:p>
          <a:p>
            <a:r>
              <a:rPr lang="en-US" b="1" dirty="0"/>
              <a:t>Organizational Focus:</a:t>
            </a:r>
            <a:endParaRPr lang="en-US" dirty="0"/>
          </a:p>
          <a:p>
            <a:pPr>
              <a:buFont typeface="Arial" panose="020B0604020202020204" pitchFamily="34" charset="0"/>
              <a:buChar char="•"/>
            </a:pPr>
            <a:r>
              <a:rPr lang="en-US" dirty="0"/>
              <a:t>The emphasis is on innovation, research and development (R&amp;D), and marketing to differentiate the company’s offerings from competitors.</a:t>
            </a:r>
          </a:p>
          <a:p>
            <a:pPr>
              <a:buFont typeface="Arial" panose="020B0604020202020204" pitchFamily="34" charset="0"/>
              <a:buChar char="•"/>
            </a:pPr>
            <a:r>
              <a:rPr lang="en-US" b="1" dirty="0"/>
              <a:t>Example:</a:t>
            </a:r>
            <a:r>
              <a:rPr lang="en-US" dirty="0"/>
              <a:t> </a:t>
            </a:r>
            <a:r>
              <a:rPr lang="en-US" i="1" dirty="0"/>
              <a:t>Apple</a:t>
            </a:r>
            <a:r>
              <a:rPr lang="en-US" dirty="0"/>
              <a:t> is a prime example of a company that pursues differentiation. Their R&amp;D and marketing departments play a key role in developing and promoting innovative products, like the iPhone, which have unique features that justify a premium price. The informal structure supports this by fostering collaboration, creativity, and fast decision-making across functional areas like design, engineering, and marketing.</a:t>
            </a:r>
          </a:p>
          <a:p>
            <a:r>
              <a:rPr lang="en-US" b="1" dirty="0"/>
              <a:t>Advantages of an Informal Structure for Differentiation:</a:t>
            </a:r>
            <a:endParaRPr lang="en-US" dirty="0"/>
          </a:p>
          <a:p>
            <a:pPr>
              <a:buFont typeface="Arial" panose="020B0604020202020204" pitchFamily="34" charset="0"/>
              <a:buChar char="•"/>
            </a:pPr>
            <a:r>
              <a:rPr lang="en-US" b="1" dirty="0"/>
              <a:t>Flexibility:</a:t>
            </a:r>
            <a:r>
              <a:rPr lang="en-US" dirty="0"/>
              <a:t> An informal structure encourages adaptability and quick responses to changes in the market or technological innovations.</a:t>
            </a:r>
          </a:p>
          <a:p>
            <a:pPr>
              <a:buFont typeface="Arial" panose="020B0604020202020204" pitchFamily="34" charset="0"/>
              <a:buChar char="•"/>
            </a:pPr>
            <a:r>
              <a:rPr lang="en-US" b="1" dirty="0"/>
              <a:t>Innovation:</a:t>
            </a:r>
            <a:r>
              <a:rPr lang="en-US" dirty="0"/>
              <a:t> Cross-functional collaboration is easier, leading to more creative ideas and innovations.</a:t>
            </a:r>
          </a:p>
          <a:p>
            <a:pPr>
              <a:buFont typeface="Arial" panose="020B0604020202020204" pitchFamily="34" charset="0"/>
              <a:buChar char="•"/>
            </a:pPr>
            <a:r>
              <a:rPr lang="en-US" b="1" dirty="0"/>
              <a:t>Customer Focus:</a:t>
            </a:r>
            <a:r>
              <a:rPr lang="en-US" dirty="0"/>
              <a:t> Teams can rapidly adjust to customer needs and market trends, which is essential for differentiation.</a:t>
            </a:r>
          </a:p>
          <a:p>
            <a:r>
              <a:rPr lang="en-US" b="1" dirty="0"/>
              <a:t>3. Integrated Cost Leadership/Differentiation Strategy (Hybrid Structure)</a:t>
            </a:r>
          </a:p>
          <a:p>
            <a:r>
              <a:rPr lang="en-US" b="1" dirty="0"/>
              <a:t>Key Features:</a:t>
            </a:r>
            <a:endParaRPr lang="en-US" dirty="0"/>
          </a:p>
          <a:p>
            <a:pPr>
              <a:buFont typeface="Arial" panose="020B0604020202020204" pitchFamily="34" charset="0"/>
              <a:buChar char="•"/>
            </a:pPr>
            <a:r>
              <a:rPr lang="en-US" b="1" dirty="0"/>
              <a:t>Integrated cost leadership/differentiation strategy</a:t>
            </a:r>
            <a:r>
              <a:rPr lang="en-US" dirty="0"/>
              <a:t> combines elements of both cost leadership and differentiation, aiming to offer products that are both cost-effective and distinct in the market.</a:t>
            </a:r>
          </a:p>
          <a:p>
            <a:pPr>
              <a:buFont typeface="Arial" panose="020B0604020202020204" pitchFamily="34" charset="0"/>
              <a:buChar char="•"/>
            </a:pPr>
            <a:r>
              <a:rPr lang="en-US" dirty="0"/>
              <a:t>This requires a balance between formal and informal structures to ensure operational efficiency while fostering innovation and differentiation.</a:t>
            </a:r>
          </a:p>
          <a:p>
            <a:r>
              <a:rPr lang="en-US" b="1" dirty="0"/>
              <a:t>Organizational Focus:</a:t>
            </a:r>
            <a:endParaRPr lang="en-US" dirty="0"/>
          </a:p>
          <a:p>
            <a:pPr>
              <a:buFont typeface="Arial" panose="020B0604020202020204" pitchFamily="34" charset="0"/>
              <a:buChar char="•"/>
            </a:pPr>
            <a:r>
              <a:rPr lang="en-US" dirty="0"/>
              <a:t>The company must streamline processes to control costs, while also investing in R&amp;D and marketing to offer differentiated products or services.</a:t>
            </a:r>
          </a:p>
          <a:p>
            <a:pPr>
              <a:buFont typeface="Arial" panose="020B0604020202020204" pitchFamily="34" charset="0"/>
              <a:buChar char="•"/>
            </a:pPr>
            <a:r>
              <a:rPr lang="en-US" b="1" dirty="0"/>
              <a:t>Example:</a:t>
            </a:r>
            <a:r>
              <a:rPr lang="en-US" dirty="0"/>
              <a:t> </a:t>
            </a:r>
            <a:r>
              <a:rPr lang="en-US" i="1" dirty="0"/>
              <a:t>Toyota</a:t>
            </a:r>
            <a:r>
              <a:rPr lang="en-US" dirty="0"/>
              <a:t> is a great example of a company that follows an integrated cost leadership/differentiation strategy. Toyota produces high-quality, affordable cars by leveraging advanced manufacturing processes that minimize costs. At the same time, they focus on innovation (e.g., hybrid technology with the Prius) and marketing to differentiate their products. Toyota’s structure balances formal processes in manufacturing with flexibility in R&amp;D and marketing.</a:t>
            </a:r>
          </a:p>
          <a:p>
            <a:r>
              <a:rPr lang="en-US" b="1" dirty="0"/>
              <a:t>Advantages of an Integrated Structure:</a:t>
            </a:r>
            <a:endParaRPr lang="en-US" dirty="0"/>
          </a:p>
          <a:p>
            <a:pPr>
              <a:buFont typeface="Arial" panose="020B0604020202020204" pitchFamily="34" charset="0"/>
              <a:buChar char="•"/>
            </a:pPr>
            <a:r>
              <a:rPr lang="en-US" b="1" dirty="0"/>
              <a:t>Flexibility and Efficiency:</a:t>
            </a:r>
            <a:r>
              <a:rPr lang="en-US" dirty="0"/>
              <a:t> The hybrid structure allows the company to maintain cost leadership while also responding quickly to changes in the market and driving innovation.</a:t>
            </a:r>
          </a:p>
          <a:p>
            <a:pPr>
              <a:buFont typeface="Arial" panose="020B0604020202020204" pitchFamily="34" charset="0"/>
              <a:buChar char="•"/>
            </a:pPr>
            <a:r>
              <a:rPr lang="en-US" b="1" dirty="0"/>
              <a:t>Adaptability:</a:t>
            </a:r>
            <a:r>
              <a:rPr lang="en-US" dirty="0"/>
              <a:t> The company can adapt to competitive pressures from both cost-conscious and quality-focused customers.</a:t>
            </a:r>
          </a:p>
          <a:p>
            <a:pPr>
              <a:buFont typeface="Arial" panose="020B0604020202020204" pitchFamily="34" charset="0"/>
              <a:buChar char="•"/>
            </a:pPr>
            <a:r>
              <a:rPr lang="en-US" b="1" dirty="0"/>
              <a:t>Market Reach:</a:t>
            </a:r>
            <a:r>
              <a:rPr lang="en-US" dirty="0"/>
              <a:t> By offering differentiated products at competitive prices, companies can target a wider range of consumers.</a:t>
            </a:r>
          </a:p>
          <a:p>
            <a:r>
              <a:rPr lang="en-US" b="1" dirty="0"/>
              <a:t>Conclusion:</a:t>
            </a:r>
          </a:p>
          <a:p>
            <a:pPr>
              <a:buFont typeface="Arial" panose="020B0604020202020204" pitchFamily="34" charset="0"/>
              <a:buChar char="•"/>
            </a:pPr>
            <a:r>
              <a:rPr lang="en-US" dirty="0"/>
              <a:t>The </a:t>
            </a:r>
            <a:r>
              <a:rPr lang="en-US" i="1" dirty="0"/>
              <a:t>functional structure</a:t>
            </a:r>
            <a:r>
              <a:rPr lang="en-US" dirty="0"/>
              <a:t> can be adapted to fit different competitive strategies.</a:t>
            </a:r>
          </a:p>
          <a:p>
            <a:pPr marL="742950" lvl="1" indent="-285750">
              <a:buFont typeface="Arial" panose="020B0604020202020204" pitchFamily="34" charset="0"/>
              <a:buChar char="•"/>
            </a:pPr>
            <a:r>
              <a:rPr lang="en-US" b="1" dirty="0"/>
              <a:t>Cost Leadership Strategy:</a:t>
            </a:r>
            <a:r>
              <a:rPr lang="en-US" dirty="0"/>
              <a:t> A formal, process-oriented structure helps companies streamline operations and control costs.</a:t>
            </a:r>
          </a:p>
          <a:p>
            <a:pPr marL="742950" lvl="1" indent="-285750">
              <a:buFont typeface="Arial" panose="020B0604020202020204" pitchFamily="34" charset="0"/>
              <a:buChar char="•"/>
            </a:pPr>
            <a:r>
              <a:rPr lang="en-US" b="1" dirty="0"/>
              <a:t>Differentiation Strategy:</a:t>
            </a:r>
            <a:r>
              <a:rPr lang="en-US" dirty="0"/>
              <a:t> A more informal structure encourages creativity and innovation, enabling companies to develop unique products.</a:t>
            </a:r>
          </a:p>
          <a:p>
            <a:pPr marL="742950" lvl="1" indent="-285750">
              <a:buFont typeface="Arial" panose="020B0604020202020204" pitchFamily="34" charset="0"/>
              <a:buChar char="•"/>
            </a:pPr>
            <a:r>
              <a:rPr lang="en-US" b="1" dirty="0"/>
              <a:t>Integrated Cost Leadership/Differentiation Strategy:</a:t>
            </a:r>
            <a:r>
              <a:rPr lang="en-US" dirty="0"/>
              <a:t> A hybrid structure balances formal efficiency with informal innovation to achieve both cost control and differentiation.</a:t>
            </a:r>
          </a:p>
          <a:p>
            <a:r>
              <a:rPr lang="en-US" b="1" dirty="0"/>
              <a:t>Key Takeaway:</a:t>
            </a:r>
            <a:endParaRPr lang="en-US" dirty="0"/>
          </a:p>
          <a:p>
            <a:pPr>
              <a:buFont typeface="Arial" panose="020B0604020202020204" pitchFamily="34" charset="0"/>
              <a:buChar char="•"/>
            </a:pPr>
            <a:r>
              <a:rPr lang="en-US" dirty="0"/>
              <a:t>Companies must align their functional structure with their competitive strategy. Whether the focus is on low cost, unique offerings, or a combination of both, the organizational structure should support the goals and operational needs of that strategy.</a:t>
            </a:r>
          </a:p>
          <a:p>
            <a:endParaRPr lang="en-GB" dirty="0"/>
          </a:p>
        </p:txBody>
      </p:sp>
      <p:sp>
        <p:nvSpPr>
          <p:cNvPr id="4" name="Slide Number Placeholder 3"/>
          <p:cNvSpPr>
            <a:spLocks noGrp="1"/>
          </p:cNvSpPr>
          <p:nvPr>
            <p:ph type="sldNum" sz="quarter" idx="5"/>
          </p:nvPr>
        </p:nvSpPr>
        <p:spPr/>
        <p:txBody>
          <a:bodyPr/>
          <a:lstStyle/>
          <a:p>
            <a:fld id="{781AEC5C-605B-44D6-A89F-A941B045DFF2}" type="slidenum">
              <a:rPr lang="en-GB" smtClean="0"/>
              <a:t>19</a:t>
            </a:fld>
            <a:endParaRPr lang="en-GB"/>
          </a:p>
        </p:txBody>
      </p:sp>
    </p:spTree>
    <p:extLst>
      <p:ext uri="{BB962C8B-B14F-4D97-AF65-F5344CB8AC3E}">
        <p14:creationId xmlns:p14="http://schemas.microsoft.com/office/powerpoint/2010/main" val="30499442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a:t>The </a:t>
            </a:r>
            <a:r>
              <a:rPr lang="en-US" b="1" dirty="0"/>
              <a:t>matrix structure</a:t>
            </a:r>
            <a:r>
              <a:rPr lang="en-US" dirty="0"/>
              <a:t> is a complex organizational design that combines two or more structural dimensions, such as product divisions, geographic regions, or functional areas.</a:t>
            </a:r>
          </a:p>
          <a:p>
            <a:pPr>
              <a:buFont typeface="Arial" panose="020B0604020202020204" pitchFamily="34" charset="0"/>
              <a:buChar char="•"/>
            </a:pPr>
            <a:r>
              <a:rPr lang="en-US" dirty="0"/>
              <a:t>This structure aims to provide flexibility, improve coordination, and enhance collaboration across various parts of the organization.</a:t>
            </a:r>
          </a:p>
          <a:p>
            <a:pPr>
              <a:buFont typeface="Arial" panose="020B0604020202020204" pitchFamily="34" charset="0"/>
              <a:buChar char="•"/>
            </a:pPr>
            <a:r>
              <a:rPr lang="en-US" dirty="0"/>
              <a:t>Employees in a matrix structure typically report to </a:t>
            </a:r>
            <a:r>
              <a:rPr lang="en-US" b="1" dirty="0"/>
              <a:t>two managers</a:t>
            </a:r>
            <a:r>
              <a:rPr lang="en-US" dirty="0"/>
              <a:t>: one based on their functional expertise (e.g., marketing, finance) and one based on the product or geographic division they are part of.</a:t>
            </a:r>
          </a:p>
          <a:p>
            <a:r>
              <a:rPr lang="en-US" b="1" dirty="0"/>
              <a:t>Key Features of the Matrix Structure:</a:t>
            </a:r>
          </a:p>
          <a:p>
            <a:pPr>
              <a:buFont typeface="+mj-lt"/>
              <a:buAutoNum type="arabicPeriod"/>
            </a:pPr>
            <a:r>
              <a:rPr lang="en-US" b="1" dirty="0"/>
              <a:t>Dual Reporting Relationships:</a:t>
            </a:r>
            <a:endParaRPr lang="en-US" dirty="0"/>
          </a:p>
          <a:p>
            <a:pPr marL="742950" lvl="1" indent="-285750">
              <a:buFont typeface="+mj-lt"/>
              <a:buAutoNum type="arabicPeriod"/>
            </a:pPr>
            <a:r>
              <a:rPr lang="en-US" dirty="0"/>
              <a:t>Employees have </a:t>
            </a:r>
            <a:r>
              <a:rPr lang="en-US" b="1" dirty="0"/>
              <a:t>two managers</a:t>
            </a:r>
            <a:r>
              <a:rPr lang="en-US" dirty="0"/>
              <a:t>: one functional manager and one divisional (product or geographic) manager.</a:t>
            </a:r>
          </a:p>
          <a:p>
            <a:pPr marL="742950" lvl="1" indent="-285750">
              <a:buFont typeface="+mj-lt"/>
              <a:buAutoNum type="arabicPeriod"/>
            </a:pPr>
            <a:r>
              <a:rPr lang="en-US" dirty="0"/>
              <a:t>This dual reporting creates a more dynamic and flexible work environment but can also lead to conflicts in priorities or role confusion.</a:t>
            </a:r>
          </a:p>
          <a:p>
            <a:pPr marL="742950" lvl="1" indent="-285750">
              <a:buFont typeface="+mj-lt"/>
              <a:buAutoNum type="arabicPeriod"/>
            </a:pPr>
            <a:r>
              <a:rPr lang="en-US" b="1" dirty="0"/>
              <a:t>Example:</a:t>
            </a:r>
            <a:r>
              <a:rPr lang="en-US" dirty="0"/>
              <a:t> An employee in the marketing department may report to both the head of marketing and the manager of a specific product line, like "Consumer Electronics."</a:t>
            </a:r>
          </a:p>
          <a:p>
            <a:pPr>
              <a:buFont typeface="+mj-lt"/>
              <a:buAutoNum type="arabicPeriod"/>
            </a:pPr>
            <a:r>
              <a:rPr lang="en-US" b="1" dirty="0"/>
              <a:t>Combining Functional and Divisional Structures:</a:t>
            </a:r>
            <a:endParaRPr lang="en-US" dirty="0"/>
          </a:p>
          <a:p>
            <a:pPr marL="742950" lvl="1" indent="-285750">
              <a:buFont typeface="+mj-lt"/>
              <a:buAutoNum type="arabicPeriod"/>
            </a:pPr>
            <a:r>
              <a:rPr lang="en-US" dirty="0"/>
              <a:t>The matrix structure integrates elements of </a:t>
            </a:r>
            <a:r>
              <a:rPr lang="en-US" b="1" dirty="0"/>
              <a:t>functional</a:t>
            </a:r>
            <a:r>
              <a:rPr lang="en-US" dirty="0"/>
              <a:t> and </a:t>
            </a:r>
            <a:r>
              <a:rPr lang="en-US" b="1" dirty="0"/>
              <a:t>divisional</a:t>
            </a:r>
            <a:r>
              <a:rPr lang="en-US" dirty="0"/>
              <a:t> structures:</a:t>
            </a:r>
          </a:p>
          <a:p>
            <a:pPr marL="1143000" lvl="2" indent="-228600">
              <a:buFont typeface="+mj-lt"/>
              <a:buAutoNum type="arabicPeriod"/>
            </a:pPr>
            <a:r>
              <a:rPr lang="en-US" i="1" dirty="0"/>
              <a:t>Functional Structure:</a:t>
            </a:r>
            <a:r>
              <a:rPr lang="en-US" dirty="0"/>
              <a:t> Focused on areas of expertise, such as marketing, finance, and R&amp;D.</a:t>
            </a:r>
          </a:p>
          <a:p>
            <a:pPr marL="1143000" lvl="2" indent="-228600">
              <a:buFont typeface="+mj-lt"/>
              <a:buAutoNum type="arabicPeriod"/>
            </a:pPr>
            <a:r>
              <a:rPr lang="en-US" i="1" dirty="0"/>
              <a:t>Divisional Structure:</a:t>
            </a:r>
            <a:r>
              <a:rPr lang="en-US" dirty="0"/>
              <a:t> Based on product lines, geographic regions, or customer groups.</a:t>
            </a:r>
          </a:p>
          <a:p>
            <a:pPr marL="742950" lvl="1" indent="-285750">
              <a:buFont typeface="+mj-lt"/>
              <a:buAutoNum type="arabicPeriod"/>
            </a:pPr>
            <a:r>
              <a:rPr lang="en-US" dirty="0"/>
              <a:t>This combination allows the organization to maintain specialization while being more responsive to different product or market needs.</a:t>
            </a:r>
          </a:p>
          <a:p>
            <a:pPr marL="742950" lvl="1" indent="-285750">
              <a:buFont typeface="+mj-lt"/>
              <a:buAutoNum type="arabicPeriod"/>
            </a:pPr>
            <a:r>
              <a:rPr lang="en-US" b="1" dirty="0"/>
              <a:t>Example:</a:t>
            </a:r>
            <a:r>
              <a:rPr lang="en-US" dirty="0"/>
              <a:t> A global company like </a:t>
            </a:r>
            <a:r>
              <a:rPr lang="en-US" i="1" dirty="0"/>
              <a:t>Microsoft</a:t>
            </a:r>
            <a:r>
              <a:rPr lang="en-US" dirty="0"/>
              <a:t> has regional divisions (e.g., North America, Europe) and functional departments (e.g., R&amp;D, marketing) working together on specific product initiatives.</a:t>
            </a:r>
          </a:p>
          <a:p>
            <a:pPr>
              <a:buFont typeface="+mj-lt"/>
              <a:buAutoNum type="arabicPeriod"/>
            </a:pPr>
            <a:r>
              <a:rPr lang="en-US" b="1" dirty="0"/>
              <a:t>Collaboration Across Functions and Divisions:</a:t>
            </a:r>
            <a:endParaRPr lang="en-US" dirty="0"/>
          </a:p>
          <a:p>
            <a:pPr marL="742950" lvl="1" indent="-285750">
              <a:buFont typeface="+mj-lt"/>
              <a:buAutoNum type="arabicPeriod"/>
            </a:pPr>
            <a:r>
              <a:rPr lang="en-US" dirty="0"/>
              <a:t>The matrix structure encourages greater </a:t>
            </a:r>
            <a:r>
              <a:rPr lang="en-US" b="1" dirty="0"/>
              <a:t>collaboration</a:t>
            </a:r>
            <a:r>
              <a:rPr lang="en-US" dirty="0"/>
              <a:t> between functional specialists (e.g., engineers, marketers, accountants) and divisional managers (e.g., product managers or regional leaders).</a:t>
            </a:r>
          </a:p>
          <a:p>
            <a:pPr marL="742950" lvl="1" indent="-285750">
              <a:buFont typeface="+mj-lt"/>
              <a:buAutoNum type="arabicPeriod"/>
            </a:pPr>
            <a:r>
              <a:rPr lang="en-US" dirty="0"/>
              <a:t>Cross-functional teams can be formed to address specific goals, projects, or product developments, leading to more innovative solutions and faster decision-making.</a:t>
            </a:r>
          </a:p>
          <a:p>
            <a:pPr marL="742950" lvl="1" indent="-285750">
              <a:buFont typeface="+mj-lt"/>
              <a:buAutoNum type="arabicPeriod"/>
            </a:pPr>
            <a:r>
              <a:rPr lang="en-US" b="1" dirty="0"/>
              <a:t>Example:</a:t>
            </a:r>
            <a:r>
              <a:rPr lang="en-US" dirty="0"/>
              <a:t> In a company like </a:t>
            </a:r>
            <a:r>
              <a:rPr lang="en-US" i="1" dirty="0"/>
              <a:t>Procter &amp; Gamble</a:t>
            </a:r>
            <a:r>
              <a:rPr lang="en-US" dirty="0"/>
              <a:t>, a team working on a new product may consist of members from marketing, R&amp;D, finance, and supply chain, all collaborating under the guidance of both product and functional managers.</a:t>
            </a:r>
          </a:p>
          <a:p>
            <a:pPr>
              <a:buFont typeface="+mj-lt"/>
              <a:buAutoNum type="arabicPeriod"/>
            </a:pPr>
            <a:r>
              <a:rPr lang="en-US" b="1" dirty="0"/>
              <a:t>Flexibility and Adaptability:</a:t>
            </a:r>
            <a:endParaRPr lang="en-US" dirty="0"/>
          </a:p>
          <a:p>
            <a:pPr marL="742950" lvl="1" indent="-285750">
              <a:buFont typeface="+mj-lt"/>
              <a:buAutoNum type="arabicPeriod"/>
            </a:pPr>
            <a:r>
              <a:rPr lang="en-US" dirty="0"/>
              <a:t>The matrix structure provides flexibility to respond to changes in the market or organizational needs.</a:t>
            </a:r>
          </a:p>
          <a:p>
            <a:pPr marL="742950" lvl="1" indent="-285750">
              <a:buFont typeface="+mj-lt"/>
              <a:buAutoNum type="arabicPeriod"/>
            </a:pPr>
            <a:r>
              <a:rPr lang="en-US" dirty="0"/>
              <a:t>With this flexibility, a company can quickly shift resources between product lines or regions, adapting to market demands or competitive pressures.</a:t>
            </a:r>
          </a:p>
          <a:p>
            <a:pPr marL="742950" lvl="1" indent="-285750">
              <a:buFont typeface="+mj-lt"/>
              <a:buAutoNum type="arabicPeriod"/>
            </a:pPr>
            <a:r>
              <a:rPr lang="en-US" b="1" dirty="0"/>
              <a:t>Example:</a:t>
            </a:r>
            <a:r>
              <a:rPr lang="en-US" dirty="0"/>
              <a:t> A company like </a:t>
            </a:r>
            <a:r>
              <a:rPr lang="en-US" i="1" dirty="0"/>
              <a:t>Siemens</a:t>
            </a:r>
            <a:r>
              <a:rPr lang="en-US" dirty="0"/>
              <a:t> uses a matrix structure to quickly reallocate engineering resources between projects in different countries, optimizing for regional needs while leveraging functional expertise.</a:t>
            </a:r>
          </a:p>
          <a:p>
            <a:r>
              <a:rPr lang="en-US" b="1" dirty="0"/>
              <a:t>Advantages of the Matrix Structure:</a:t>
            </a:r>
          </a:p>
          <a:p>
            <a:pPr>
              <a:buFont typeface="+mj-lt"/>
              <a:buAutoNum type="arabicPeriod"/>
            </a:pPr>
            <a:r>
              <a:rPr lang="en-US" b="1" dirty="0"/>
              <a:t>Improved Communication and Coordination:</a:t>
            </a:r>
            <a:endParaRPr lang="en-US" dirty="0"/>
          </a:p>
          <a:p>
            <a:pPr marL="742950" lvl="1" indent="-285750">
              <a:buFont typeface="+mj-lt"/>
              <a:buAutoNum type="arabicPeriod"/>
            </a:pPr>
            <a:r>
              <a:rPr lang="en-US" dirty="0"/>
              <a:t>The matrix structure improves communication and information flow between different parts of the organization, as employees frequently interact with colleagues from various functional areas and product lines.</a:t>
            </a:r>
          </a:p>
          <a:p>
            <a:pPr>
              <a:buFont typeface="+mj-lt"/>
              <a:buAutoNum type="arabicPeriod"/>
            </a:pPr>
            <a:r>
              <a:rPr lang="en-US" b="1" dirty="0"/>
              <a:t>Enhanced Problem-Solving:</a:t>
            </a:r>
            <a:endParaRPr lang="en-US" dirty="0"/>
          </a:p>
          <a:p>
            <a:pPr marL="742950" lvl="1" indent="-285750">
              <a:buFont typeface="+mj-lt"/>
              <a:buAutoNum type="arabicPeriod"/>
            </a:pPr>
            <a:r>
              <a:rPr lang="en-US" dirty="0"/>
              <a:t>The combination of functional expertise and divisional focus leads to more diverse ideas and better problem-solving capabilities, as employees with different perspectives collaborate to achieve goals.</a:t>
            </a:r>
          </a:p>
          <a:p>
            <a:pPr>
              <a:buFont typeface="+mj-lt"/>
              <a:buAutoNum type="arabicPeriod"/>
            </a:pPr>
            <a:r>
              <a:rPr lang="en-US" b="1" dirty="0"/>
              <a:t>Better Resource Utilization:</a:t>
            </a:r>
            <a:endParaRPr lang="en-US" dirty="0"/>
          </a:p>
          <a:p>
            <a:pPr marL="742950" lvl="1" indent="-285750">
              <a:buFont typeface="+mj-lt"/>
              <a:buAutoNum type="arabicPeriod"/>
            </a:pPr>
            <a:r>
              <a:rPr lang="en-US" dirty="0"/>
              <a:t>The ability to share resources across functions and divisions allows the organization to optimize the use of specialized skills and knowledge across different projects.</a:t>
            </a:r>
          </a:p>
          <a:p>
            <a:r>
              <a:rPr lang="en-US" b="1" dirty="0"/>
              <a:t>Challenges of the Matrix Structure:</a:t>
            </a:r>
          </a:p>
          <a:p>
            <a:pPr>
              <a:buFont typeface="+mj-lt"/>
              <a:buAutoNum type="arabicPeriod"/>
            </a:pPr>
            <a:r>
              <a:rPr lang="en-US" b="1" dirty="0"/>
              <a:t>Confusion and Conflicting Priorities:</a:t>
            </a:r>
            <a:endParaRPr lang="en-US" dirty="0"/>
          </a:p>
          <a:p>
            <a:pPr marL="742950" lvl="1" indent="-285750">
              <a:buFont typeface="+mj-lt"/>
              <a:buAutoNum type="arabicPeriod"/>
            </a:pPr>
            <a:r>
              <a:rPr lang="en-US" dirty="0"/>
              <a:t>Employees may experience confusion or frustration from reporting to two managers with potentially conflicting priorities or goals.</a:t>
            </a:r>
          </a:p>
          <a:p>
            <a:pPr marL="742950" lvl="1" indent="-285750">
              <a:buFont typeface="+mj-lt"/>
              <a:buAutoNum type="arabicPeriod"/>
            </a:pPr>
            <a:r>
              <a:rPr lang="en-US" dirty="0"/>
              <a:t>For example, the product manager may demand immediate action on a project, while the functional manager may prioritize long-term efficiency goals.</a:t>
            </a:r>
          </a:p>
          <a:p>
            <a:pPr>
              <a:buFont typeface="+mj-lt"/>
              <a:buAutoNum type="arabicPeriod"/>
            </a:pPr>
            <a:r>
              <a:rPr lang="en-US" b="1" dirty="0"/>
              <a:t>Increased Complexity:</a:t>
            </a:r>
            <a:endParaRPr lang="en-US" dirty="0"/>
          </a:p>
          <a:p>
            <a:pPr marL="742950" lvl="1" indent="-285750">
              <a:buFont typeface="+mj-lt"/>
              <a:buAutoNum type="arabicPeriod"/>
            </a:pPr>
            <a:r>
              <a:rPr lang="en-US" dirty="0"/>
              <a:t>The matrix structure can be </a:t>
            </a:r>
            <a:r>
              <a:rPr lang="en-US" b="1" dirty="0"/>
              <a:t>complex to manage</a:t>
            </a:r>
            <a:r>
              <a:rPr lang="en-US" dirty="0"/>
              <a:t> because it requires coordination between multiple managers and teams, potentially leading to inefficiencies if not well organized.</a:t>
            </a:r>
          </a:p>
          <a:p>
            <a:pPr>
              <a:buFont typeface="+mj-lt"/>
              <a:buAutoNum type="arabicPeriod"/>
            </a:pPr>
            <a:r>
              <a:rPr lang="en-US" b="1" dirty="0"/>
              <a:t>Potential for Power Struggles:</a:t>
            </a:r>
            <a:endParaRPr lang="en-US" dirty="0"/>
          </a:p>
          <a:p>
            <a:pPr marL="742950" lvl="1" indent="-285750">
              <a:buFont typeface="+mj-lt"/>
              <a:buAutoNum type="arabicPeriod"/>
            </a:pPr>
            <a:r>
              <a:rPr lang="en-US" dirty="0"/>
              <a:t>Having two managers can create power struggles or disagreements about resource allocation, project timelines, and strategic direction.</a:t>
            </a:r>
          </a:p>
          <a:p>
            <a:pPr marL="742950" lvl="1" indent="-285750">
              <a:buFont typeface="+mj-lt"/>
              <a:buAutoNum type="arabicPeriod"/>
            </a:pPr>
            <a:r>
              <a:rPr lang="en-US" dirty="0"/>
              <a:t>This requires strong leadership and clear communication to avoid conflicts.</a:t>
            </a:r>
          </a:p>
          <a:p>
            <a:r>
              <a:rPr lang="en-US" b="1" dirty="0"/>
              <a:t>Conclusion:</a:t>
            </a:r>
          </a:p>
          <a:p>
            <a:pPr>
              <a:buFont typeface="Arial" panose="020B0604020202020204" pitchFamily="34" charset="0"/>
              <a:buChar char="•"/>
            </a:pPr>
            <a:r>
              <a:rPr lang="en-US" dirty="0"/>
              <a:t>The </a:t>
            </a:r>
            <a:r>
              <a:rPr lang="en-US" b="1" dirty="0"/>
              <a:t>matrix structure</a:t>
            </a:r>
            <a:r>
              <a:rPr lang="en-US" dirty="0"/>
              <a:t> offers significant advantages in terms of flexibility, collaboration, and resource utilization, particularly for large, complex organizations with diverse products, services, or markets.</a:t>
            </a:r>
          </a:p>
          <a:p>
            <a:pPr>
              <a:buFont typeface="Arial" panose="020B0604020202020204" pitchFamily="34" charset="0"/>
              <a:buChar char="•"/>
            </a:pPr>
            <a:r>
              <a:rPr lang="en-US" dirty="0"/>
              <a:t>However, the dual reporting structure can create challenges in terms of managing priorities, communication, and decision-making.</a:t>
            </a:r>
          </a:p>
          <a:p>
            <a:pPr>
              <a:buFont typeface="Arial" panose="020B0604020202020204" pitchFamily="34" charset="0"/>
              <a:buChar char="•"/>
            </a:pPr>
            <a:r>
              <a:rPr lang="en-US" dirty="0"/>
              <a:t>Companies with matrix structures need to invest in strong leadership, clear roles, and communication systems to minimize confusion and maximize the benefits of this approach.</a:t>
            </a:r>
          </a:p>
          <a:p>
            <a:r>
              <a:rPr lang="en-US" b="1" dirty="0"/>
              <a:t>Key Takeaway:</a:t>
            </a:r>
            <a:endParaRPr lang="en-US" dirty="0"/>
          </a:p>
          <a:p>
            <a:pPr>
              <a:buFont typeface="Arial" panose="020B0604020202020204" pitchFamily="34" charset="0"/>
              <a:buChar char="•"/>
            </a:pPr>
            <a:r>
              <a:rPr lang="en-US" dirty="0"/>
              <a:t>The matrix structure is ideal for organizations that need to manage multiple dimensions, such as products and functions, but requires careful management to handle the complexity and potential conflicts that arise from dual reporting relationships.</a:t>
            </a:r>
          </a:p>
          <a:p>
            <a:endParaRPr lang="en-GB" dirty="0"/>
          </a:p>
        </p:txBody>
      </p:sp>
      <p:sp>
        <p:nvSpPr>
          <p:cNvPr id="4" name="Slide Number Placeholder 3"/>
          <p:cNvSpPr>
            <a:spLocks noGrp="1"/>
          </p:cNvSpPr>
          <p:nvPr>
            <p:ph type="sldNum" sz="quarter" idx="5"/>
          </p:nvPr>
        </p:nvSpPr>
        <p:spPr/>
        <p:txBody>
          <a:bodyPr/>
          <a:lstStyle/>
          <a:p>
            <a:fld id="{781AEC5C-605B-44D6-A89F-A941B045DFF2}" type="slidenum">
              <a:rPr lang="en-GB" smtClean="0"/>
              <a:t>20</a:t>
            </a:fld>
            <a:endParaRPr lang="en-GB"/>
          </a:p>
        </p:txBody>
      </p:sp>
    </p:spTree>
    <p:extLst>
      <p:ext uri="{BB962C8B-B14F-4D97-AF65-F5344CB8AC3E}">
        <p14:creationId xmlns:p14="http://schemas.microsoft.com/office/powerpoint/2010/main" val="33920633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6EA689-1C4A-E489-AE15-E606828080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E0FE65E-E12F-A903-E023-2C180FF43BA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6CC9E66-7494-10E4-B73F-DE5D7D25105C}"/>
              </a:ext>
            </a:extLst>
          </p:cNvPr>
          <p:cNvSpPr>
            <a:spLocks noGrp="1"/>
          </p:cNvSpPr>
          <p:nvPr>
            <p:ph type="body" idx="1"/>
          </p:nvPr>
        </p:nvSpPr>
        <p:spPr/>
        <p:txBody>
          <a:bodyPr/>
          <a:lstStyle/>
          <a:p>
            <a:pPr>
              <a:buFont typeface="Arial" panose="020B0604020202020204" pitchFamily="34" charset="0"/>
              <a:buChar char="•"/>
            </a:pPr>
            <a:r>
              <a:rPr lang="en-US" dirty="0"/>
              <a:t>A </a:t>
            </a:r>
            <a:r>
              <a:rPr lang="en-US" b="1" dirty="0"/>
              <a:t>network organization</a:t>
            </a:r>
            <a:r>
              <a:rPr lang="en-US" dirty="0"/>
              <a:t> is an alliance of </a:t>
            </a:r>
            <a:r>
              <a:rPr lang="en-US" b="1" dirty="0"/>
              <a:t>autonomous companies</a:t>
            </a:r>
            <a:r>
              <a:rPr lang="en-US" dirty="0"/>
              <a:t>, often with a single function, that collaborate to produce goods or services. Each company within the network maintains its independence but works together to create value.</a:t>
            </a:r>
          </a:p>
          <a:p>
            <a:pPr>
              <a:buFont typeface="Arial" panose="020B0604020202020204" pitchFamily="34" charset="0"/>
              <a:buChar char="•"/>
            </a:pPr>
            <a:r>
              <a:rPr lang="en-US" dirty="0"/>
              <a:t>A </a:t>
            </a:r>
            <a:r>
              <a:rPr lang="en-US" b="1" dirty="0"/>
              <a:t>dynamic network</a:t>
            </a:r>
            <a:r>
              <a:rPr lang="en-US" dirty="0"/>
              <a:t> is a more flexible arrangement where partner companies come together for temporary projects and can quickly reassemble to respond to changing environmental conditions or market demands.</a:t>
            </a:r>
          </a:p>
          <a:p>
            <a:pPr>
              <a:buFont typeface="Arial" panose="020B0604020202020204" pitchFamily="34" charset="0"/>
              <a:buChar char="•"/>
            </a:pPr>
            <a:r>
              <a:rPr lang="en-US" dirty="0"/>
              <a:t>Both types of networks enable organizations to be more agile and responsive to external factors such as market fluctuations, technological advancements, or sustainability efforts.</a:t>
            </a:r>
          </a:p>
          <a:p>
            <a:r>
              <a:rPr lang="en-US" b="1" dirty="0"/>
              <a:t>1. Network Organization:</a:t>
            </a:r>
          </a:p>
          <a:p>
            <a:r>
              <a:rPr lang="en-US" b="1" dirty="0"/>
              <a:t>Key Features:</a:t>
            </a:r>
            <a:endParaRPr lang="en-US" dirty="0"/>
          </a:p>
          <a:p>
            <a:pPr>
              <a:buFont typeface="Arial" panose="020B0604020202020204" pitchFamily="34" charset="0"/>
              <a:buChar char="•"/>
            </a:pPr>
            <a:r>
              <a:rPr lang="en-US" b="1" dirty="0"/>
              <a:t>Autonomous Companies:</a:t>
            </a:r>
            <a:r>
              <a:rPr lang="en-US" dirty="0"/>
              <a:t> The network is made up of independent companies, each specializing in a single function or part of the value chain.</a:t>
            </a:r>
          </a:p>
          <a:p>
            <a:pPr>
              <a:buFont typeface="Arial" panose="020B0604020202020204" pitchFamily="34" charset="0"/>
              <a:buChar char="•"/>
            </a:pPr>
            <a:r>
              <a:rPr lang="en-US" b="1" dirty="0"/>
              <a:t>Collaboration:</a:t>
            </a:r>
            <a:r>
              <a:rPr lang="en-US" dirty="0"/>
              <a:t> These companies collaborate to deliver a final product or service, leveraging each other’s strengths without merging or losing autonomy.</a:t>
            </a:r>
          </a:p>
          <a:p>
            <a:pPr>
              <a:buFont typeface="Arial" panose="020B0604020202020204" pitchFamily="34" charset="0"/>
              <a:buChar char="•"/>
            </a:pPr>
            <a:r>
              <a:rPr lang="en-US" b="1" dirty="0"/>
              <a:t>Example:</a:t>
            </a:r>
            <a:r>
              <a:rPr lang="en-US" dirty="0"/>
              <a:t> In countries like </a:t>
            </a:r>
            <a:r>
              <a:rPr lang="en-US" b="1" dirty="0"/>
              <a:t>Sweden</a:t>
            </a:r>
            <a:r>
              <a:rPr lang="en-US" dirty="0"/>
              <a:t> and </a:t>
            </a:r>
            <a:r>
              <a:rPr lang="en-US" b="1" dirty="0"/>
              <a:t>Denmark</a:t>
            </a:r>
            <a:r>
              <a:rPr lang="en-US" dirty="0"/>
              <a:t>, companies often form network organizations to create more efficient supply chains. For instance, a network could involve an automotive manufacturer, a parts supplier, and a logistics provider that work together but remain separate entities.</a:t>
            </a:r>
          </a:p>
          <a:p>
            <a:r>
              <a:rPr lang="en-US" b="1" dirty="0"/>
              <a:t>Benefits of Network Organization:</a:t>
            </a:r>
            <a:endParaRPr lang="en-US" dirty="0"/>
          </a:p>
          <a:p>
            <a:pPr>
              <a:buFont typeface="Arial" panose="020B0604020202020204" pitchFamily="34" charset="0"/>
              <a:buChar char="•"/>
            </a:pPr>
            <a:r>
              <a:rPr lang="en-US" b="1" dirty="0"/>
              <a:t>Specialization:</a:t>
            </a:r>
            <a:r>
              <a:rPr lang="en-US" dirty="0"/>
              <a:t> Each company focuses on what it does best, whether it’s production, marketing, or logistics.</a:t>
            </a:r>
          </a:p>
          <a:p>
            <a:pPr>
              <a:buFont typeface="Arial" panose="020B0604020202020204" pitchFamily="34" charset="0"/>
              <a:buChar char="•"/>
            </a:pPr>
            <a:r>
              <a:rPr lang="en-US" b="1" dirty="0"/>
              <a:t>Flexibility:</a:t>
            </a:r>
            <a:r>
              <a:rPr lang="en-US" dirty="0"/>
              <a:t> Because the companies are autonomous, they can adjust their operations independently in response to market changes.</a:t>
            </a:r>
          </a:p>
          <a:p>
            <a:pPr>
              <a:buFont typeface="Arial" panose="020B0604020202020204" pitchFamily="34" charset="0"/>
              <a:buChar char="•"/>
            </a:pPr>
            <a:r>
              <a:rPr lang="en-US" b="1" dirty="0"/>
              <a:t>Cost Efficiency:</a:t>
            </a:r>
            <a:r>
              <a:rPr lang="en-US" dirty="0"/>
              <a:t> Network organizations can reduce overhead by not having to maintain all functions in-house, allowing each company to be more cost-effective.</a:t>
            </a:r>
          </a:p>
          <a:p>
            <a:r>
              <a:rPr lang="en-US" b="1" dirty="0"/>
              <a:t>2. Dynamic Network:</a:t>
            </a:r>
          </a:p>
          <a:p>
            <a:r>
              <a:rPr lang="en-US" b="1" dirty="0"/>
              <a:t>Key Features:</a:t>
            </a:r>
            <a:endParaRPr lang="en-US" dirty="0"/>
          </a:p>
          <a:p>
            <a:pPr>
              <a:buFont typeface="Arial" panose="020B0604020202020204" pitchFamily="34" charset="0"/>
              <a:buChar char="•"/>
            </a:pPr>
            <a:r>
              <a:rPr lang="en-US" b="1" dirty="0"/>
              <a:t>Temporary Partnerships:</a:t>
            </a:r>
            <a:r>
              <a:rPr lang="en-US" dirty="0"/>
              <a:t> A dynamic network involves temporary collaborations between companies that come together to work on specific projects or adapt to changing conditions.</a:t>
            </a:r>
          </a:p>
          <a:p>
            <a:pPr>
              <a:buFont typeface="Arial" panose="020B0604020202020204" pitchFamily="34" charset="0"/>
              <a:buChar char="•"/>
            </a:pPr>
            <a:r>
              <a:rPr lang="en-US" b="1" dirty="0"/>
              <a:t>Reconfigurability:</a:t>
            </a:r>
            <a:r>
              <a:rPr lang="en-US" dirty="0"/>
              <a:t> These networks can be </a:t>
            </a:r>
            <a:r>
              <a:rPr lang="en-US" b="1" dirty="0"/>
              <a:t>assembled</a:t>
            </a:r>
            <a:r>
              <a:rPr lang="en-US" dirty="0"/>
              <a:t> and </a:t>
            </a:r>
            <a:r>
              <a:rPr lang="en-US" b="1" dirty="0"/>
              <a:t>reassembled</a:t>
            </a:r>
            <a:r>
              <a:rPr lang="en-US" dirty="0"/>
              <a:t> quickly depending on the needs of the project or the external environment.</a:t>
            </a:r>
          </a:p>
          <a:p>
            <a:pPr>
              <a:buFont typeface="Arial" panose="020B0604020202020204" pitchFamily="34" charset="0"/>
              <a:buChar char="•"/>
            </a:pPr>
            <a:r>
              <a:rPr lang="en-US" b="1" dirty="0"/>
              <a:t>Example:</a:t>
            </a:r>
            <a:r>
              <a:rPr lang="en-US" dirty="0"/>
              <a:t> In the context of </a:t>
            </a:r>
            <a:r>
              <a:rPr lang="en-US" b="1" dirty="0"/>
              <a:t>sustainability</a:t>
            </a:r>
            <a:r>
              <a:rPr lang="en-US" dirty="0"/>
              <a:t>, companies may form dynamic networks to tackle environmental challenges. For example, a coalition of technology firms, manufacturers, and environmental consultants may come together to develop a sustainable product or initiative. Once the project is complete, the network disbands, or new partnerships are formed to address different needs.</a:t>
            </a:r>
          </a:p>
          <a:p>
            <a:r>
              <a:rPr lang="en-US" b="1" dirty="0"/>
              <a:t>Benefits of Dynamic Networks:</a:t>
            </a:r>
            <a:endParaRPr lang="en-US" dirty="0"/>
          </a:p>
          <a:p>
            <a:pPr>
              <a:buFont typeface="Arial" panose="020B0604020202020204" pitchFamily="34" charset="0"/>
              <a:buChar char="•"/>
            </a:pPr>
            <a:r>
              <a:rPr lang="en-US" b="1" dirty="0"/>
              <a:t>Flexibility and Agility:</a:t>
            </a:r>
            <a:r>
              <a:rPr lang="en-US" dirty="0"/>
              <a:t> These networks are highly adaptable, allowing companies to quickly respond to new opportunities or threats.</a:t>
            </a:r>
          </a:p>
          <a:p>
            <a:pPr>
              <a:buFont typeface="Arial" panose="020B0604020202020204" pitchFamily="34" charset="0"/>
              <a:buChar char="•"/>
            </a:pPr>
            <a:r>
              <a:rPr lang="en-US" b="1" dirty="0"/>
              <a:t>Innovation:</a:t>
            </a:r>
            <a:r>
              <a:rPr lang="en-US" dirty="0"/>
              <a:t> Dynamic networks can foster innovation by bringing together diverse skill sets and expertise, especially when tackling complex issues like </a:t>
            </a:r>
            <a:r>
              <a:rPr lang="en-US" b="1" dirty="0"/>
              <a:t>sustainability</a:t>
            </a:r>
            <a:r>
              <a:rPr lang="en-US" dirty="0"/>
              <a:t>.</a:t>
            </a:r>
          </a:p>
          <a:p>
            <a:pPr>
              <a:buFont typeface="Arial" panose="020B0604020202020204" pitchFamily="34" charset="0"/>
              <a:buChar char="•"/>
            </a:pPr>
            <a:r>
              <a:rPr lang="en-US" b="1" dirty="0"/>
              <a:t>Reduced Long-Term Commitment:</a:t>
            </a:r>
            <a:r>
              <a:rPr lang="en-US" dirty="0"/>
              <a:t> Companies in a dynamic network don’t have to commit to long-term partnerships, which reduces risk while still allowing them to address pressing challenges.</a:t>
            </a:r>
          </a:p>
          <a:p>
            <a:r>
              <a:rPr lang="en-US" b="1" dirty="0"/>
              <a:t>3. Example of Dynamic Networks in Sustainability:</a:t>
            </a:r>
          </a:p>
          <a:p>
            <a:r>
              <a:rPr lang="en-US" b="1" dirty="0"/>
              <a:t>Sustainability Efforts:</a:t>
            </a:r>
            <a:endParaRPr lang="en-US" dirty="0"/>
          </a:p>
          <a:p>
            <a:pPr>
              <a:buFont typeface="Arial" panose="020B0604020202020204" pitchFamily="34" charset="0"/>
              <a:buChar char="•"/>
            </a:pPr>
            <a:r>
              <a:rPr lang="en-US" dirty="0"/>
              <a:t>Companies often come together in dynamic networks to address sustainability challenges. For example, different organizations in the </a:t>
            </a:r>
            <a:r>
              <a:rPr lang="en-US" b="1" dirty="0"/>
              <a:t>tech</a:t>
            </a:r>
            <a:r>
              <a:rPr lang="en-US" dirty="0"/>
              <a:t> and </a:t>
            </a:r>
            <a:r>
              <a:rPr lang="en-US" b="1" dirty="0"/>
              <a:t>energy</a:t>
            </a:r>
            <a:r>
              <a:rPr lang="en-US" dirty="0"/>
              <a:t> sectors might form a temporary network to create a renewable energy solution, such as a solar-powered product or energy-efficient technology.</a:t>
            </a:r>
          </a:p>
          <a:p>
            <a:pPr>
              <a:buFont typeface="Arial" panose="020B0604020202020204" pitchFamily="34" charset="0"/>
              <a:buChar char="•"/>
            </a:pPr>
            <a:r>
              <a:rPr lang="en-US" b="1" dirty="0"/>
              <a:t>Example:</a:t>
            </a:r>
            <a:r>
              <a:rPr lang="en-US" dirty="0"/>
              <a:t> A dynamic network may form around tackling sustainability in </a:t>
            </a:r>
            <a:r>
              <a:rPr lang="en-US" b="1" dirty="0"/>
              <a:t>fashion</a:t>
            </a:r>
            <a:r>
              <a:rPr lang="en-US" dirty="0"/>
              <a:t>. One company could focus on sustainable fabric sourcing, another on innovative manufacturing techniques, and another on consumer education or product distribution. This flexible network approach allows each organization to contribute its expertise while working together on a larger sustainability goal.</a:t>
            </a:r>
          </a:p>
          <a:p>
            <a:r>
              <a:rPr lang="en-US" b="1" dirty="0"/>
              <a:t>4. Challenges of Network and Dynamic Organizations:</a:t>
            </a:r>
          </a:p>
          <a:p>
            <a:pPr>
              <a:buFont typeface="Arial" panose="020B0604020202020204" pitchFamily="34" charset="0"/>
              <a:buChar char="•"/>
            </a:pPr>
            <a:r>
              <a:rPr lang="en-US" b="1" dirty="0"/>
              <a:t>Coordination Complexity:</a:t>
            </a:r>
            <a:r>
              <a:rPr lang="en-US" dirty="0"/>
              <a:t> Although flexibility is a benefit, managing and coordinating activities among multiple independent companies can be complex, requiring strong communication and collaboration.</a:t>
            </a:r>
          </a:p>
          <a:p>
            <a:pPr>
              <a:buFont typeface="Arial" panose="020B0604020202020204" pitchFamily="34" charset="0"/>
              <a:buChar char="•"/>
            </a:pPr>
            <a:r>
              <a:rPr lang="en-US" b="1" dirty="0"/>
              <a:t>Trust and Relationship Building:</a:t>
            </a:r>
            <a:r>
              <a:rPr lang="en-US" dirty="0"/>
              <a:t> Network organizations, especially dynamic ones, rely heavily on trust between companies. Frequent shifts in partners can create challenges in maintaining strong, long-term relationships.</a:t>
            </a:r>
          </a:p>
          <a:p>
            <a:pPr>
              <a:buFont typeface="Arial" panose="020B0604020202020204" pitchFamily="34" charset="0"/>
              <a:buChar char="•"/>
            </a:pPr>
            <a:r>
              <a:rPr lang="en-US" b="1" dirty="0"/>
              <a:t>Dependency:</a:t>
            </a:r>
            <a:r>
              <a:rPr lang="en-US" dirty="0"/>
              <a:t> Companies in a network can become dependent on one another, and any disruption in one company’s operations can affect the entire network.</a:t>
            </a:r>
          </a:p>
          <a:p>
            <a:r>
              <a:rPr lang="en-US" b="1" dirty="0"/>
              <a:t>Conclusion:</a:t>
            </a:r>
          </a:p>
          <a:p>
            <a:pPr>
              <a:buFont typeface="Arial" panose="020B0604020202020204" pitchFamily="34" charset="0"/>
              <a:buChar char="•"/>
            </a:pPr>
            <a:r>
              <a:rPr lang="en-US" dirty="0"/>
              <a:t>Both </a:t>
            </a:r>
            <a:r>
              <a:rPr lang="en-US" b="1" dirty="0"/>
              <a:t>network organizations</a:t>
            </a:r>
            <a:r>
              <a:rPr lang="en-US" dirty="0"/>
              <a:t> and </a:t>
            </a:r>
            <a:r>
              <a:rPr lang="en-US" b="1" dirty="0"/>
              <a:t>dynamic networks</a:t>
            </a:r>
            <a:r>
              <a:rPr lang="en-US" dirty="0"/>
              <a:t> offer significant advantages in terms of flexibility, specialization, and adaptability to changing environments.</a:t>
            </a:r>
          </a:p>
          <a:p>
            <a:pPr>
              <a:buFont typeface="Arial" panose="020B0604020202020204" pitchFamily="34" charset="0"/>
              <a:buChar char="•"/>
            </a:pPr>
            <a:r>
              <a:rPr lang="en-US" dirty="0"/>
              <a:t>In particular, dynamic networks are well-suited for industries or projects requiring innovation and quick responses to shifts in the market, like sustainability efforts.</a:t>
            </a:r>
          </a:p>
          <a:p>
            <a:pPr>
              <a:buFont typeface="Arial" panose="020B0604020202020204" pitchFamily="34" charset="0"/>
              <a:buChar char="•"/>
            </a:pPr>
            <a:r>
              <a:rPr lang="en-US" dirty="0"/>
              <a:t>Companies within these networks must navigate the challenges of coordination, trust, and dependency while maximizing the benefits of collaboration and resource sharing.</a:t>
            </a:r>
          </a:p>
          <a:p>
            <a:r>
              <a:rPr lang="en-US" b="1" dirty="0"/>
              <a:t>Key Takeaway:</a:t>
            </a:r>
            <a:endParaRPr lang="en-US" dirty="0"/>
          </a:p>
          <a:p>
            <a:pPr>
              <a:buFont typeface="Arial" panose="020B0604020202020204" pitchFamily="34" charset="0"/>
              <a:buChar char="•"/>
            </a:pPr>
            <a:r>
              <a:rPr lang="en-US" b="1" dirty="0"/>
              <a:t>Network organizations</a:t>
            </a:r>
            <a:r>
              <a:rPr lang="en-US" dirty="0"/>
              <a:t> provide a collaborative approach where specialized companies work together for mutual benefit, while </a:t>
            </a:r>
            <a:r>
              <a:rPr lang="en-US" b="1" dirty="0"/>
              <a:t>dynamic networks</a:t>
            </a:r>
            <a:r>
              <a:rPr lang="en-US" dirty="0"/>
              <a:t> offer temporary partnerships that are adaptable to evolving challenges, such as those encountered in sustainability efforts. Both structures require strong management to coordinate effectively and maintain long-term success.</a:t>
            </a:r>
          </a:p>
          <a:p>
            <a:endParaRPr lang="en-GB" dirty="0"/>
          </a:p>
        </p:txBody>
      </p:sp>
      <p:sp>
        <p:nvSpPr>
          <p:cNvPr id="4" name="Slide Number Placeholder 3">
            <a:extLst>
              <a:ext uri="{FF2B5EF4-FFF2-40B4-BE49-F238E27FC236}">
                <a16:creationId xmlns:a16="http://schemas.microsoft.com/office/drawing/2014/main" id="{10EAE7E7-36B6-5ED0-BB8A-A050D7AD3BBC}"/>
              </a:ext>
            </a:extLst>
          </p:cNvPr>
          <p:cNvSpPr>
            <a:spLocks noGrp="1"/>
          </p:cNvSpPr>
          <p:nvPr>
            <p:ph type="sldNum" sz="quarter" idx="5"/>
          </p:nvPr>
        </p:nvSpPr>
        <p:spPr/>
        <p:txBody>
          <a:bodyPr/>
          <a:lstStyle/>
          <a:p>
            <a:fld id="{781AEC5C-605B-44D6-A89F-A941B045DFF2}" type="slidenum">
              <a:rPr lang="en-GB" smtClean="0"/>
              <a:t>21</a:t>
            </a:fld>
            <a:endParaRPr lang="en-GB"/>
          </a:p>
        </p:txBody>
      </p:sp>
    </p:spTree>
    <p:extLst>
      <p:ext uri="{BB962C8B-B14F-4D97-AF65-F5344CB8AC3E}">
        <p14:creationId xmlns:p14="http://schemas.microsoft.com/office/powerpoint/2010/main" val="15670472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F2EA4E-F988-E237-0211-5B9CA23D77B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1FFFD9-FA87-6D1D-5871-E518959B94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F95DC30-1A25-054C-EBA5-6E00C66C2A7E}"/>
              </a:ext>
            </a:extLst>
          </p:cNvPr>
          <p:cNvSpPr>
            <a:spLocks noGrp="1"/>
          </p:cNvSpPr>
          <p:nvPr>
            <p:ph type="body" idx="1"/>
          </p:nvPr>
        </p:nvSpPr>
        <p:spPr/>
        <p:txBody>
          <a:bodyPr/>
          <a:lstStyle/>
          <a:p>
            <a:pPr>
              <a:buFont typeface="Arial" panose="020B0604020202020204" pitchFamily="34" charset="0"/>
              <a:buChar char="•"/>
            </a:pPr>
            <a:r>
              <a:rPr lang="en-US" b="1" dirty="0"/>
              <a:t>Delayering</a:t>
            </a:r>
            <a:r>
              <a:rPr lang="en-US" dirty="0"/>
              <a:t> refers to the process of </a:t>
            </a:r>
            <a:r>
              <a:rPr lang="en-US" b="1" dirty="0"/>
              <a:t>removing layers</a:t>
            </a:r>
            <a:r>
              <a:rPr lang="en-US" dirty="0"/>
              <a:t> within an organization’s hierarchy, often resulting in fewer management levels and a flatter organizational structure.</a:t>
            </a:r>
          </a:p>
          <a:p>
            <a:pPr>
              <a:buFont typeface="Arial" panose="020B0604020202020204" pitchFamily="34" charset="0"/>
              <a:buChar char="•"/>
            </a:pPr>
            <a:r>
              <a:rPr lang="en-US" dirty="0"/>
              <a:t>The goal of delayering is to </a:t>
            </a:r>
            <a:r>
              <a:rPr lang="en-US" b="1" dirty="0"/>
              <a:t>cut costs</a:t>
            </a:r>
            <a:r>
              <a:rPr lang="en-US" dirty="0"/>
              <a:t>, </a:t>
            </a:r>
            <a:r>
              <a:rPr lang="en-US" b="1" dirty="0"/>
              <a:t>improve communication</a:t>
            </a:r>
            <a:r>
              <a:rPr lang="en-US" dirty="0"/>
              <a:t>, and </a:t>
            </a:r>
            <a:r>
              <a:rPr lang="en-US" b="1" dirty="0"/>
              <a:t>increase flexibility</a:t>
            </a:r>
            <a:r>
              <a:rPr lang="en-US" dirty="0"/>
              <a:t> by reducing the distance between decision-makers and those executing the tasks.</a:t>
            </a:r>
          </a:p>
          <a:p>
            <a:pPr>
              <a:buFont typeface="Arial" panose="020B0604020202020204" pitchFamily="34" charset="0"/>
              <a:buChar char="•"/>
            </a:pPr>
            <a:r>
              <a:rPr lang="en-US" dirty="0"/>
              <a:t>As organizations adapt to changing market conditions and new technologies, </a:t>
            </a:r>
            <a:r>
              <a:rPr lang="en-US" b="1" dirty="0"/>
              <a:t>new organizational structures</a:t>
            </a:r>
            <a:r>
              <a:rPr lang="en-US" dirty="0"/>
              <a:t> have emerged, including project-based organizations, network structures, and virtual organizations.</a:t>
            </a:r>
          </a:p>
          <a:p>
            <a:r>
              <a:rPr lang="en-US" b="1" dirty="0"/>
              <a:t>1. Delayering:</a:t>
            </a:r>
          </a:p>
          <a:p>
            <a:r>
              <a:rPr lang="en-US" b="1" dirty="0"/>
              <a:t>Key Features:</a:t>
            </a:r>
            <a:endParaRPr lang="en-US" dirty="0"/>
          </a:p>
          <a:p>
            <a:pPr>
              <a:buFont typeface="Arial" panose="020B0604020202020204" pitchFamily="34" charset="0"/>
              <a:buChar char="•"/>
            </a:pPr>
            <a:r>
              <a:rPr lang="en-US" b="1" dirty="0"/>
              <a:t>Elimination of Management Layers:</a:t>
            </a:r>
            <a:r>
              <a:rPr lang="en-US" dirty="0"/>
              <a:t> Delayering removes middle management positions, creating a more </a:t>
            </a:r>
            <a:r>
              <a:rPr lang="en-US" b="1" dirty="0"/>
              <a:t>flat structure</a:t>
            </a:r>
            <a:r>
              <a:rPr lang="en-US" dirty="0"/>
              <a:t>.</a:t>
            </a:r>
          </a:p>
          <a:p>
            <a:pPr>
              <a:buFont typeface="Arial" panose="020B0604020202020204" pitchFamily="34" charset="0"/>
              <a:buChar char="•"/>
            </a:pPr>
            <a:r>
              <a:rPr lang="en-US" b="1" dirty="0"/>
              <a:t>Cost Reduction:</a:t>
            </a:r>
            <a:r>
              <a:rPr lang="en-US" dirty="0"/>
              <a:t> By reducing the number of managers, organizations can cut salary and administrative costs.</a:t>
            </a:r>
          </a:p>
          <a:p>
            <a:pPr>
              <a:buFont typeface="Arial" panose="020B0604020202020204" pitchFamily="34" charset="0"/>
              <a:buChar char="•"/>
            </a:pPr>
            <a:r>
              <a:rPr lang="en-US" b="1" dirty="0"/>
              <a:t>Improved Communication:</a:t>
            </a:r>
            <a:r>
              <a:rPr lang="en-US" dirty="0"/>
              <a:t> With fewer layers, communication from top to bottom becomes more </a:t>
            </a:r>
            <a:r>
              <a:rPr lang="en-US" b="1" dirty="0"/>
              <a:t>direct and faster</a:t>
            </a:r>
            <a:r>
              <a:rPr lang="en-US" dirty="0"/>
              <a:t>, reducing delays and miscommunications.</a:t>
            </a:r>
          </a:p>
          <a:p>
            <a:r>
              <a:rPr lang="en-US" b="1" dirty="0"/>
              <a:t>Benefits:</a:t>
            </a:r>
            <a:endParaRPr lang="en-US" dirty="0"/>
          </a:p>
          <a:p>
            <a:pPr>
              <a:buFont typeface="Arial" panose="020B0604020202020204" pitchFamily="34" charset="0"/>
              <a:buChar char="•"/>
            </a:pPr>
            <a:r>
              <a:rPr lang="en-US" b="1" dirty="0"/>
              <a:t>Speed:</a:t>
            </a:r>
            <a:r>
              <a:rPr lang="en-US" dirty="0"/>
              <a:t> Faster decision-making and execution, as employees can directly communicate with senior leaders.</a:t>
            </a:r>
          </a:p>
          <a:p>
            <a:pPr>
              <a:buFont typeface="Arial" panose="020B0604020202020204" pitchFamily="34" charset="0"/>
              <a:buChar char="•"/>
            </a:pPr>
            <a:r>
              <a:rPr lang="en-US" b="1" dirty="0"/>
              <a:t>Employee Empowerment:</a:t>
            </a:r>
            <a:r>
              <a:rPr lang="en-US" dirty="0"/>
              <a:t> Employees may have more autonomy, as fewer management layers mean more responsibility and decision-making power at lower levels.</a:t>
            </a:r>
          </a:p>
          <a:p>
            <a:pPr>
              <a:buFont typeface="Arial" panose="020B0604020202020204" pitchFamily="34" charset="0"/>
              <a:buChar char="•"/>
            </a:pPr>
            <a:r>
              <a:rPr lang="en-US" b="1" dirty="0"/>
              <a:t>Flexibility:</a:t>
            </a:r>
            <a:r>
              <a:rPr lang="en-US" dirty="0"/>
              <a:t> With fewer hierarchies, organizations can adapt more quickly to changes in the market or customer needs.</a:t>
            </a:r>
          </a:p>
          <a:p>
            <a:r>
              <a:rPr lang="en-US" b="1" dirty="0"/>
              <a:t>Challenges:</a:t>
            </a:r>
            <a:endParaRPr lang="en-US" dirty="0"/>
          </a:p>
          <a:p>
            <a:pPr>
              <a:buFont typeface="Arial" panose="020B0604020202020204" pitchFamily="34" charset="0"/>
              <a:buChar char="•"/>
            </a:pPr>
            <a:r>
              <a:rPr lang="en-US" b="1" dirty="0"/>
              <a:t>Overloaded Managers:</a:t>
            </a:r>
            <a:r>
              <a:rPr lang="en-US" dirty="0"/>
              <a:t> Senior managers may take on more responsibilities, leading to </a:t>
            </a:r>
            <a:r>
              <a:rPr lang="en-US" b="1" dirty="0"/>
              <a:t>increased workload</a:t>
            </a:r>
            <a:r>
              <a:rPr lang="en-US" dirty="0"/>
              <a:t>.</a:t>
            </a:r>
          </a:p>
          <a:p>
            <a:pPr>
              <a:buFont typeface="Arial" panose="020B0604020202020204" pitchFamily="34" charset="0"/>
              <a:buChar char="•"/>
            </a:pPr>
            <a:r>
              <a:rPr lang="en-US" b="1" dirty="0"/>
              <a:t>Loss of Mentorship:</a:t>
            </a:r>
            <a:r>
              <a:rPr lang="en-US" dirty="0"/>
              <a:t> The removal of middle management can result in </a:t>
            </a:r>
            <a:r>
              <a:rPr lang="en-US" b="1" dirty="0"/>
              <a:t>fewer mentoring opportunities</a:t>
            </a:r>
            <a:r>
              <a:rPr lang="en-US" dirty="0"/>
              <a:t> for junior employees.</a:t>
            </a:r>
          </a:p>
          <a:p>
            <a:r>
              <a:rPr lang="en-US" b="1" dirty="0"/>
              <a:t>2. Project-Based Organizations:</a:t>
            </a:r>
          </a:p>
          <a:p>
            <a:r>
              <a:rPr lang="en-US" b="1" dirty="0"/>
              <a:t>Key Features:</a:t>
            </a:r>
            <a:endParaRPr lang="en-US" dirty="0"/>
          </a:p>
          <a:p>
            <a:pPr>
              <a:buFont typeface="Arial" panose="020B0604020202020204" pitchFamily="34" charset="0"/>
              <a:buChar char="•"/>
            </a:pPr>
            <a:r>
              <a:rPr lang="en-US" dirty="0"/>
              <a:t>In </a:t>
            </a:r>
            <a:r>
              <a:rPr lang="en-US" b="1" dirty="0"/>
              <a:t>project-based organizations</a:t>
            </a:r>
            <a:r>
              <a:rPr lang="en-US" dirty="0"/>
              <a:t>, the structure revolves around </a:t>
            </a:r>
            <a:r>
              <a:rPr lang="en-US" b="1" dirty="0"/>
              <a:t>projects</a:t>
            </a:r>
            <a:r>
              <a:rPr lang="en-US" dirty="0"/>
              <a:t>, not functional or divisional divisions.</a:t>
            </a:r>
          </a:p>
          <a:p>
            <a:pPr>
              <a:buFont typeface="Arial" panose="020B0604020202020204" pitchFamily="34" charset="0"/>
              <a:buChar char="•"/>
            </a:pPr>
            <a:r>
              <a:rPr lang="en-US" dirty="0"/>
              <a:t>Teams are organized around specific projects, which have clear goals and timeframes.</a:t>
            </a:r>
          </a:p>
          <a:p>
            <a:pPr>
              <a:buFont typeface="Arial" panose="020B0604020202020204" pitchFamily="34" charset="0"/>
              <a:buChar char="•"/>
            </a:pPr>
            <a:r>
              <a:rPr lang="en-US" dirty="0"/>
              <a:t>Once the project is complete, teams disband, and resources are reallocated to new projects.</a:t>
            </a:r>
          </a:p>
          <a:p>
            <a:r>
              <a:rPr lang="en-US" b="1" dirty="0"/>
              <a:t>Benefits:</a:t>
            </a:r>
            <a:endParaRPr lang="en-US" dirty="0"/>
          </a:p>
          <a:p>
            <a:pPr>
              <a:buFont typeface="Arial" panose="020B0604020202020204" pitchFamily="34" charset="0"/>
              <a:buChar char="•"/>
            </a:pPr>
            <a:r>
              <a:rPr lang="en-US" b="1" dirty="0"/>
              <a:t>Focus on Outcomes:</a:t>
            </a:r>
            <a:r>
              <a:rPr lang="en-US" dirty="0"/>
              <a:t> Teams are highly focused on achieving project goals, leading to higher efficiency and innovation.</a:t>
            </a:r>
          </a:p>
          <a:p>
            <a:pPr>
              <a:buFont typeface="Arial" panose="020B0604020202020204" pitchFamily="34" charset="0"/>
              <a:buChar char="•"/>
            </a:pPr>
            <a:r>
              <a:rPr lang="en-US" b="1" dirty="0"/>
              <a:t>Flexibility:</a:t>
            </a:r>
            <a:r>
              <a:rPr lang="en-US" dirty="0"/>
              <a:t> Teams can quickly pivot between projects based on changing priorities.</a:t>
            </a:r>
          </a:p>
          <a:p>
            <a:r>
              <a:rPr lang="en-US" b="1" dirty="0"/>
              <a:t>Example:</a:t>
            </a:r>
            <a:r>
              <a:rPr lang="en-US" dirty="0"/>
              <a:t> Companies like </a:t>
            </a:r>
            <a:r>
              <a:rPr lang="en-US" b="1" i="1" dirty="0"/>
              <a:t>Tesla</a:t>
            </a:r>
            <a:r>
              <a:rPr lang="en-US" b="1" dirty="0"/>
              <a:t> or </a:t>
            </a:r>
            <a:r>
              <a:rPr lang="en-US" b="1" i="1" dirty="0"/>
              <a:t>Google</a:t>
            </a:r>
            <a:r>
              <a:rPr lang="en-US" dirty="0"/>
              <a:t> often form project-based teams to work on new products or technological innovations. Once a project is completed, teams are reassigned to the next venture, ensuring agility.</a:t>
            </a:r>
          </a:p>
          <a:p>
            <a:r>
              <a:rPr lang="en-US" b="1" dirty="0"/>
              <a:t>3. Network Structures:</a:t>
            </a:r>
          </a:p>
          <a:p>
            <a:r>
              <a:rPr lang="en-US" b="1" dirty="0"/>
              <a:t>Key Features:</a:t>
            </a:r>
            <a:endParaRPr lang="en-US" dirty="0"/>
          </a:p>
          <a:p>
            <a:pPr>
              <a:buFont typeface="Arial" panose="020B0604020202020204" pitchFamily="34" charset="0"/>
              <a:buChar char="•"/>
            </a:pPr>
            <a:r>
              <a:rPr lang="en-US" dirty="0"/>
              <a:t>A </a:t>
            </a:r>
            <a:r>
              <a:rPr lang="en-US" b="1" dirty="0"/>
              <a:t>network structure</a:t>
            </a:r>
            <a:r>
              <a:rPr lang="en-US" dirty="0"/>
              <a:t> is a decentralized organizational form where independent companies or business units collaborate but retain their autonomy.</a:t>
            </a:r>
          </a:p>
          <a:p>
            <a:pPr>
              <a:buFont typeface="Arial" panose="020B0604020202020204" pitchFamily="34" charset="0"/>
              <a:buChar char="•"/>
            </a:pPr>
            <a:r>
              <a:rPr lang="en-US" dirty="0"/>
              <a:t>It allows for the exchange of resources and expertise across different parts of the organization.</a:t>
            </a:r>
          </a:p>
          <a:p>
            <a:r>
              <a:rPr lang="en-US" b="1" dirty="0"/>
              <a:t>Benefits:</a:t>
            </a:r>
            <a:endParaRPr lang="en-US" dirty="0"/>
          </a:p>
          <a:p>
            <a:pPr>
              <a:buFont typeface="Arial" panose="020B0604020202020204" pitchFamily="34" charset="0"/>
              <a:buChar char="•"/>
            </a:pPr>
            <a:r>
              <a:rPr lang="en-US" b="1" dirty="0"/>
              <a:t>Collaboration Across Boundaries:</a:t>
            </a:r>
            <a:r>
              <a:rPr lang="en-US" dirty="0"/>
              <a:t> Network structures encourage cross-functional, cross-departmental collaboration, and knowledge sharing.</a:t>
            </a:r>
          </a:p>
          <a:p>
            <a:pPr>
              <a:buFont typeface="Arial" panose="020B0604020202020204" pitchFamily="34" charset="0"/>
              <a:buChar char="•"/>
            </a:pPr>
            <a:r>
              <a:rPr lang="en-US" b="1" dirty="0"/>
              <a:t>Scalability and Agility:</a:t>
            </a:r>
            <a:r>
              <a:rPr lang="en-US" dirty="0"/>
              <a:t> By leveraging the capabilities of multiple independent companies, networks can quickly scale or shift focus based on market needs.</a:t>
            </a:r>
          </a:p>
          <a:p>
            <a:r>
              <a:rPr lang="en-US" b="1" dirty="0"/>
              <a:t>Example:</a:t>
            </a:r>
            <a:r>
              <a:rPr lang="en-US" dirty="0"/>
              <a:t> Companies like </a:t>
            </a:r>
            <a:r>
              <a:rPr lang="en-US" b="1" i="1" dirty="0"/>
              <a:t>Nike</a:t>
            </a:r>
            <a:r>
              <a:rPr lang="en-US" dirty="0"/>
              <a:t> have adopted network structures, relying on third-party suppliers, distributors, and manufacturers to maintain flexibility in production and distribution while focusing on their core business of design and branding.</a:t>
            </a:r>
          </a:p>
          <a:p>
            <a:r>
              <a:rPr lang="en-US" b="1" dirty="0"/>
              <a:t>4. Permeable Organizational Boundaries (Open Innovation):</a:t>
            </a:r>
          </a:p>
          <a:p>
            <a:r>
              <a:rPr lang="en-US" b="1" dirty="0"/>
              <a:t>Key Features:</a:t>
            </a:r>
            <a:endParaRPr lang="en-US" dirty="0"/>
          </a:p>
          <a:p>
            <a:pPr>
              <a:buFont typeface="Arial" panose="020B0604020202020204" pitchFamily="34" charset="0"/>
              <a:buChar char="•"/>
            </a:pPr>
            <a:r>
              <a:rPr lang="en-US" b="1" dirty="0"/>
              <a:t>Permeable boundaries</a:t>
            </a:r>
            <a:r>
              <a:rPr lang="en-US" dirty="0"/>
              <a:t> allow for the flow of information, ideas, and resources both </a:t>
            </a:r>
            <a:r>
              <a:rPr lang="en-US" b="1" dirty="0"/>
              <a:t>inside and outside</a:t>
            </a:r>
            <a:r>
              <a:rPr lang="en-US" dirty="0"/>
              <a:t> the organization.</a:t>
            </a:r>
          </a:p>
          <a:p>
            <a:pPr>
              <a:buFont typeface="Arial" panose="020B0604020202020204" pitchFamily="34" charset="0"/>
              <a:buChar char="•"/>
            </a:pPr>
            <a:r>
              <a:rPr lang="en-US" dirty="0"/>
              <a:t>This is central to the concept of </a:t>
            </a:r>
            <a:r>
              <a:rPr lang="en-US" b="1" dirty="0"/>
              <a:t>open innovation</a:t>
            </a:r>
            <a:r>
              <a:rPr lang="en-US" dirty="0"/>
              <a:t>, where companies collaborate with external partners (e.g., universities, research labs, competitors) to innovate and solve complex problems.</a:t>
            </a:r>
          </a:p>
          <a:p>
            <a:r>
              <a:rPr lang="en-US" b="1" dirty="0"/>
              <a:t>Benefits:</a:t>
            </a:r>
            <a:endParaRPr lang="en-US" dirty="0"/>
          </a:p>
          <a:p>
            <a:pPr>
              <a:buFont typeface="Arial" panose="020B0604020202020204" pitchFamily="34" charset="0"/>
              <a:buChar char="•"/>
            </a:pPr>
            <a:r>
              <a:rPr lang="en-US" b="1" dirty="0"/>
              <a:t>Increased Innovation:</a:t>
            </a:r>
            <a:r>
              <a:rPr lang="en-US" dirty="0"/>
              <a:t> By accessing external knowledge and resources, companies can create more innovative products or solutions.</a:t>
            </a:r>
          </a:p>
          <a:p>
            <a:pPr>
              <a:buFont typeface="Arial" panose="020B0604020202020204" pitchFamily="34" charset="0"/>
              <a:buChar char="•"/>
            </a:pPr>
            <a:r>
              <a:rPr lang="en-US" b="1" dirty="0"/>
              <a:t>Faster Time-to-Market:</a:t>
            </a:r>
            <a:r>
              <a:rPr lang="en-US" dirty="0"/>
              <a:t> Leveraging external ideas and technologies can reduce the time required to bring new products to market.</a:t>
            </a:r>
          </a:p>
          <a:p>
            <a:r>
              <a:rPr lang="en-US" b="1" dirty="0"/>
              <a:t>Example:</a:t>
            </a:r>
            <a:r>
              <a:rPr lang="en-US" dirty="0"/>
              <a:t> </a:t>
            </a:r>
            <a:r>
              <a:rPr lang="en-US" b="1" i="1" dirty="0"/>
              <a:t>Procter &amp; Gamble</a:t>
            </a:r>
            <a:r>
              <a:rPr lang="en-US" b="1" dirty="0"/>
              <a:t>'s "Connect + Develop"</a:t>
            </a:r>
            <a:r>
              <a:rPr lang="en-US" dirty="0"/>
              <a:t> program encourages partnerships with external innovators to co-create products, which accelerates product development and keeps the company competitive.</a:t>
            </a:r>
          </a:p>
          <a:p>
            <a:r>
              <a:rPr lang="en-US" b="1" dirty="0"/>
              <a:t>5. Platform Organizations:</a:t>
            </a:r>
          </a:p>
          <a:p>
            <a:r>
              <a:rPr lang="en-US" b="1" dirty="0"/>
              <a:t>Key Features:</a:t>
            </a:r>
            <a:endParaRPr lang="en-US" dirty="0"/>
          </a:p>
          <a:p>
            <a:pPr>
              <a:buFont typeface="Arial" panose="020B0604020202020204" pitchFamily="34" charset="0"/>
              <a:buChar char="•"/>
            </a:pPr>
            <a:r>
              <a:rPr lang="en-US" dirty="0"/>
              <a:t>A </a:t>
            </a:r>
            <a:r>
              <a:rPr lang="en-US" b="1" dirty="0"/>
              <a:t>platform organization</a:t>
            </a:r>
            <a:r>
              <a:rPr lang="en-US" dirty="0"/>
              <a:t> operates by creating a digital or physical platform where other businesses or individuals can interact and exchange value.</a:t>
            </a:r>
          </a:p>
          <a:p>
            <a:pPr>
              <a:buFont typeface="Arial" panose="020B0604020202020204" pitchFamily="34" charset="0"/>
              <a:buChar char="•"/>
            </a:pPr>
            <a:r>
              <a:rPr lang="en-US" dirty="0"/>
              <a:t>These platforms act as intermediaries between users (e.g., customers) and service providers.</a:t>
            </a:r>
          </a:p>
          <a:p>
            <a:r>
              <a:rPr lang="en-US" b="1" dirty="0"/>
              <a:t>Benefits:</a:t>
            </a:r>
            <a:endParaRPr lang="en-US" dirty="0"/>
          </a:p>
          <a:p>
            <a:pPr>
              <a:buFont typeface="Arial" panose="020B0604020202020204" pitchFamily="34" charset="0"/>
              <a:buChar char="•"/>
            </a:pPr>
            <a:r>
              <a:rPr lang="en-US" b="1" dirty="0"/>
              <a:t>Scalability:</a:t>
            </a:r>
            <a:r>
              <a:rPr lang="en-US" dirty="0"/>
              <a:t> Platforms can grow quickly because they leverage third-party providers or users to generate value.</a:t>
            </a:r>
          </a:p>
          <a:p>
            <a:pPr>
              <a:buFont typeface="Arial" panose="020B0604020202020204" pitchFamily="34" charset="0"/>
              <a:buChar char="•"/>
            </a:pPr>
            <a:r>
              <a:rPr lang="en-US" b="1" dirty="0"/>
              <a:t>Network Effects:</a:t>
            </a:r>
            <a:r>
              <a:rPr lang="en-US" dirty="0"/>
              <a:t> As more users join the platform, its value increases for everyone involved.</a:t>
            </a:r>
          </a:p>
          <a:p>
            <a:r>
              <a:rPr lang="en-US" b="1" dirty="0"/>
              <a:t>Example:</a:t>
            </a:r>
            <a:r>
              <a:rPr lang="en-US" dirty="0"/>
              <a:t> </a:t>
            </a:r>
            <a:r>
              <a:rPr lang="en-US" b="1" i="1" dirty="0"/>
              <a:t>Uber</a:t>
            </a:r>
            <a:r>
              <a:rPr lang="en-US" b="1" dirty="0"/>
              <a:t>:</a:t>
            </a:r>
            <a:r>
              <a:rPr lang="en-US" dirty="0"/>
              <a:t> The ride-sharing platform connects drivers with customers through a mobile app, acting as an intermediary without owning the physical assets (like cars). This business model enables rapid scalability and low operational costs.</a:t>
            </a:r>
          </a:p>
          <a:p>
            <a:r>
              <a:rPr lang="en-US" b="1" dirty="0"/>
              <a:t>6. Virtual Organizations:</a:t>
            </a:r>
          </a:p>
          <a:p>
            <a:r>
              <a:rPr lang="en-US" b="1" dirty="0"/>
              <a:t>Key Features:</a:t>
            </a:r>
            <a:endParaRPr lang="en-US" dirty="0"/>
          </a:p>
          <a:p>
            <a:pPr>
              <a:buFont typeface="Arial" panose="020B0604020202020204" pitchFamily="34" charset="0"/>
              <a:buChar char="•"/>
            </a:pPr>
            <a:r>
              <a:rPr lang="en-US" b="1" dirty="0"/>
              <a:t>Virtual organizations</a:t>
            </a:r>
            <a:r>
              <a:rPr lang="en-US" dirty="0"/>
              <a:t> rely on digital tools and technology to operate remotely, often without a physical office or traditional structure.</a:t>
            </a:r>
          </a:p>
          <a:p>
            <a:pPr>
              <a:buFont typeface="Arial" panose="020B0604020202020204" pitchFamily="34" charset="0"/>
              <a:buChar char="•"/>
            </a:pPr>
            <a:r>
              <a:rPr lang="en-US" dirty="0"/>
              <a:t>Teams are spread out geographically, and the organization relies on online collaboration platforms to maintain communication and coordination.</a:t>
            </a:r>
          </a:p>
          <a:p>
            <a:r>
              <a:rPr lang="en-US" b="1" dirty="0"/>
              <a:t>Benefits:</a:t>
            </a:r>
            <a:endParaRPr lang="en-US" dirty="0"/>
          </a:p>
          <a:p>
            <a:pPr>
              <a:buFont typeface="Arial" panose="020B0604020202020204" pitchFamily="34" charset="0"/>
              <a:buChar char="•"/>
            </a:pPr>
            <a:r>
              <a:rPr lang="en-US" b="1" dirty="0"/>
              <a:t>Remote Work:</a:t>
            </a:r>
            <a:r>
              <a:rPr lang="en-US" dirty="0"/>
              <a:t> Enables employees to work from anywhere, reducing overhead costs and increasing flexibility.</a:t>
            </a:r>
          </a:p>
          <a:p>
            <a:pPr>
              <a:buFont typeface="Arial" panose="020B0604020202020204" pitchFamily="34" charset="0"/>
              <a:buChar char="•"/>
            </a:pPr>
            <a:r>
              <a:rPr lang="en-US" b="1" dirty="0"/>
              <a:t>Access to Global Talent:</a:t>
            </a:r>
            <a:r>
              <a:rPr lang="en-US" dirty="0"/>
              <a:t> Virtual organizations can tap into a broader talent pool across different regions and time zones.</a:t>
            </a:r>
          </a:p>
          <a:p>
            <a:r>
              <a:rPr lang="en-US" b="1" dirty="0"/>
              <a:t>Example:</a:t>
            </a:r>
            <a:r>
              <a:rPr lang="en-US" dirty="0"/>
              <a:t> </a:t>
            </a:r>
            <a:r>
              <a:rPr lang="en-US" b="1" i="1" dirty="0"/>
              <a:t>During COVID-19</a:t>
            </a:r>
            <a:r>
              <a:rPr lang="en-US" b="1" dirty="0"/>
              <a:t>, many organizations adopted virtual structures</a:t>
            </a:r>
            <a:r>
              <a:rPr lang="en-US" dirty="0"/>
              <a:t> to maintain operations while adhering to lockdown measures. For example, </a:t>
            </a:r>
            <a:r>
              <a:rPr lang="en-US" b="1" i="1" dirty="0"/>
              <a:t>Zoom</a:t>
            </a:r>
            <a:r>
              <a:rPr lang="en-US" b="1" dirty="0"/>
              <a:t> and other video conferencing platforms</a:t>
            </a:r>
            <a:r>
              <a:rPr lang="en-US" dirty="0"/>
              <a:t> became essential for maintaining communication and collaboration during the pandemic.</a:t>
            </a:r>
          </a:p>
          <a:p>
            <a:r>
              <a:rPr lang="en-US" b="1" dirty="0"/>
              <a:t>Challenges:</a:t>
            </a:r>
            <a:endParaRPr lang="en-US" dirty="0"/>
          </a:p>
          <a:p>
            <a:pPr>
              <a:buFont typeface="Arial" panose="020B0604020202020204" pitchFamily="34" charset="0"/>
              <a:buChar char="•"/>
            </a:pPr>
            <a:r>
              <a:rPr lang="en-US" b="1" dirty="0"/>
              <a:t>Communication Issues:</a:t>
            </a:r>
            <a:r>
              <a:rPr lang="en-US" dirty="0"/>
              <a:t> Remote work can lead to communication breakdowns or a feeling of isolation among team members.</a:t>
            </a:r>
          </a:p>
          <a:p>
            <a:pPr>
              <a:buFont typeface="Arial" panose="020B0604020202020204" pitchFamily="34" charset="0"/>
              <a:buChar char="•"/>
            </a:pPr>
            <a:r>
              <a:rPr lang="en-US" b="1" dirty="0"/>
              <a:t>Technology Dependence:</a:t>
            </a:r>
            <a:r>
              <a:rPr lang="en-US" dirty="0"/>
              <a:t> Virtual organizations are heavily reliant on technology; any disruption in connectivity can impact productivity.</a:t>
            </a:r>
          </a:p>
          <a:p>
            <a:r>
              <a:rPr lang="en-US" b="1" dirty="0"/>
              <a:t>Conclusion:</a:t>
            </a:r>
          </a:p>
          <a:p>
            <a:pPr>
              <a:buFont typeface="Arial" panose="020B0604020202020204" pitchFamily="34" charset="0"/>
              <a:buChar char="•"/>
            </a:pPr>
            <a:r>
              <a:rPr lang="en-US" b="1" dirty="0"/>
              <a:t>Delayering</a:t>
            </a:r>
            <a:r>
              <a:rPr lang="en-US" dirty="0"/>
              <a:t> reduces costs and improves communication by flattening organizational hierarchies, but it also requires careful management to avoid overburdening senior leaders.</a:t>
            </a:r>
          </a:p>
          <a:p>
            <a:pPr>
              <a:buFont typeface="Arial" panose="020B0604020202020204" pitchFamily="34" charset="0"/>
              <a:buChar char="•"/>
            </a:pPr>
            <a:r>
              <a:rPr lang="en-US" dirty="0"/>
              <a:t>The modern organizational landscape includes </a:t>
            </a:r>
            <a:r>
              <a:rPr lang="en-US" b="1" dirty="0"/>
              <a:t>project-based structures</a:t>
            </a:r>
            <a:r>
              <a:rPr lang="en-US" dirty="0"/>
              <a:t>, </a:t>
            </a:r>
            <a:r>
              <a:rPr lang="en-US" b="1" dirty="0"/>
              <a:t>network organizations</a:t>
            </a:r>
            <a:r>
              <a:rPr lang="en-US" dirty="0"/>
              <a:t>, and </a:t>
            </a:r>
            <a:r>
              <a:rPr lang="en-US" b="1" dirty="0"/>
              <a:t>virtual environments</a:t>
            </a:r>
            <a:r>
              <a:rPr lang="en-US" dirty="0"/>
              <a:t>, all of which are designed to increase flexibility, foster innovation, and adapt to market changes.</a:t>
            </a:r>
          </a:p>
          <a:p>
            <a:pPr>
              <a:buFont typeface="Arial" panose="020B0604020202020204" pitchFamily="34" charset="0"/>
              <a:buChar char="•"/>
            </a:pPr>
            <a:r>
              <a:rPr lang="en-US" dirty="0"/>
              <a:t>As companies embrace these new forms, they also face challenges such as communication barriers and the need for strong coordination across decentralized teams.</a:t>
            </a:r>
          </a:p>
          <a:p>
            <a:r>
              <a:rPr lang="en-US" b="1" dirty="0"/>
              <a:t>Key Takeaway:</a:t>
            </a:r>
            <a:endParaRPr lang="en-US" dirty="0"/>
          </a:p>
          <a:p>
            <a:pPr>
              <a:buFont typeface="Arial" panose="020B0604020202020204" pitchFamily="34" charset="0"/>
              <a:buChar char="•"/>
            </a:pPr>
            <a:r>
              <a:rPr lang="en-US" dirty="0"/>
              <a:t>Modern organizational structures like delayering, network organizations, platform models, and virtual organizations offer opportunities for flexibility, cost reduction, and innovation. However, they require robust communication systems, clear roles, and adaptability to successfully thrive in a dynamic business environment.</a:t>
            </a:r>
          </a:p>
          <a:p>
            <a:endParaRPr lang="en-GB" dirty="0"/>
          </a:p>
        </p:txBody>
      </p:sp>
      <p:sp>
        <p:nvSpPr>
          <p:cNvPr id="4" name="Slide Number Placeholder 3">
            <a:extLst>
              <a:ext uri="{FF2B5EF4-FFF2-40B4-BE49-F238E27FC236}">
                <a16:creationId xmlns:a16="http://schemas.microsoft.com/office/drawing/2014/main" id="{1204608B-6007-F4CF-0721-653181653F4B}"/>
              </a:ext>
            </a:extLst>
          </p:cNvPr>
          <p:cNvSpPr>
            <a:spLocks noGrp="1"/>
          </p:cNvSpPr>
          <p:nvPr>
            <p:ph type="sldNum" sz="quarter" idx="5"/>
          </p:nvPr>
        </p:nvSpPr>
        <p:spPr/>
        <p:txBody>
          <a:bodyPr/>
          <a:lstStyle/>
          <a:p>
            <a:fld id="{781AEC5C-605B-44D6-A89F-A941B045DFF2}" type="slidenum">
              <a:rPr lang="en-GB" smtClean="0"/>
              <a:t>22</a:t>
            </a:fld>
            <a:endParaRPr lang="en-GB"/>
          </a:p>
        </p:txBody>
      </p:sp>
    </p:spTree>
    <p:extLst>
      <p:ext uri="{BB962C8B-B14F-4D97-AF65-F5344CB8AC3E}">
        <p14:creationId xmlns:p14="http://schemas.microsoft.com/office/powerpoint/2010/main" val="8518661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a:t>"While division of </a:t>
            </a:r>
            <a:r>
              <a:rPr lang="en-US" dirty="0" err="1"/>
              <a:t>labour</a:t>
            </a:r>
            <a:r>
              <a:rPr lang="en-US" dirty="0"/>
              <a:t> brings efficiency and productivity, it also creates two key challenges: </a:t>
            </a:r>
            <a:r>
              <a:rPr lang="en-US" b="1" dirty="0"/>
              <a:t>Differentiation</a:t>
            </a:r>
            <a:r>
              <a:rPr lang="en-US" dirty="0"/>
              <a:t> and </a:t>
            </a:r>
            <a:r>
              <a:rPr lang="en-US" b="1" dirty="0"/>
              <a:t>Integration</a:t>
            </a:r>
            <a:r>
              <a:rPr lang="en-US" dirty="0"/>
              <a:t>."</a:t>
            </a:r>
          </a:p>
          <a:p>
            <a:r>
              <a:rPr lang="en-US" b="1" dirty="0"/>
              <a:t> Differentiation</a:t>
            </a:r>
          </a:p>
          <a:p>
            <a:r>
              <a:rPr lang="en-US" dirty="0"/>
              <a:t> </a:t>
            </a:r>
            <a:r>
              <a:rPr lang="en-US" b="1" dirty="0"/>
              <a:t>Definition:</a:t>
            </a:r>
            <a:endParaRPr lang="en-US" dirty="0"/>
          </a:p>
          <a:p>
            <a:pPr>
              <a:buFont typeface="Arial" panose="020B0604020202020204" pitchFamily="34" charset="0"/>
              <a:buChar char="•"/>
            </a:pPr>
            <a:r>
              <a:rPr lang="en-US" dirty="0"/>
              <a:t>"Differentiation occurs when an </a:t>
            </a:r>
            <a:r>
              <a:rPr lang="en-US" dirty="0" err="1"/>
              <a:t>organisation</a:t>
            </a:r>
            <a:r>
              <a:rPr lang="en-US" dirty="0"/>
              <a:t> is composed of multiple parts, each specializing in different tasks, requiring distinct skills and work methods."</a:t>
            </a:r>
          </a:p>
          <a:p>
            <a:pPr>
              <a:buFont typeface="Arial" panose="020B0604020202020204" pitchFamily="34" charset="0"/>
              <a:buChar char="•"/>
            </a:pPr>
            <a:r>
              <a:rPr lang="en-US" dirty="0"/>
              <a:t>"The greater the complexity and diversity in an </a:t>
            </a:r>
            <a:r>
              <a:rPr lang="en-US" dirty="0" err="1"/>
              <a:t>organisation’s</a:t>
            </a:r>
            <a:r>
              <a:rPr lang="en-US" dirty="0"/>
              <a:t> operations, the higher the level of differentiation."</a:t>
            </a:r>
          </a:p>
          <a:p>
            <a:r>
              <a:rPr lang="en-US" dirty="0"/>
              <a:t> </a:t>
            </a:r>
            <a:r>
              <a:rPr lang="en-US" b="1" dirty="0"/>
              <a:t>Example:</a:t>
            </a:r>
            <a:endParaRPr lang="en-US" dirty="0"/>
          </a:p>
          <a:p>
            <a:pPr>
              <a:buFont typeface="Arial" panose="020B0604020202020204" pitchFamily="34" charset="0"/>
              <a:buChar char="•"/>
            </a:pPr>
            <a:r>
              <a:rPr lang="en-US" dirty="0"/>
              <a:t>"Large multinational companies, like </a:t>
            </a:r>
            <a:r>
              <a:rPr lang="en-US" b="1" dirty="0"/>
              <a:t>Apple or Google</a:t>
            </a:r>
            <a:r>
              <a:rPr lang="en-US" dirty="0"/>
              <a:t>, have various departments—R&amp;D, Marketing, Finance—each requiring different expertise and work methods."</a:t>
            </a:r>
          </a:p>
          <a:p>
            <a:pPr>
              <a:buFont typeface="Arial" panose="020B0604020202020204" pitchFamily="34" charset="0"/>
              <a:buChar char="•"/>
            </a:pPr>
            <a:r>
              <a:rPr lang="en-US" dirty="0"/>
              <a:t>"Big corporations operating in multiple countries must adapt to different markets, cultures, and regulations, increasing differentiation."</a:t>
            </a:r>
          </a:p>
          <a:p>
            <a:r>
              <a:rPr lang="en-US" b="1" dirty="0"/>
              <a:t>Challenge:</a:t>
            </a:r>
            <a:endParaRPr lang="en-US" dirty="0"/>
          </a:p>
          <a:p>
            <a:pPr>
              <a:buFont typeface="Arial" panose="020B0604020202020204" pitchFamily="34" charset="0"/>
              <a:buChar char="•"/>
            </a:pPr>
            <a:r>
              <a:rPr lang="en-US" dirty="0"/>
              <a:t>"With high differentiation, communication gaps and misunderstandings may arise as departments or teams use different processes and priorities.“</a:t>
            </a:r>
          </a:p>
          <a:p>
            <a:pPr>
              <a:buFont typeface="Arial" panose="020B0604020202020204" pitchFamily="34" charset="0"/>
              <a:buChar char="•"/>
            </a:pPr>
            <a:endParaRPr lang="en-US" dirty="0"/>
          </a:p>
          <a:p>
            <a:pPr>
              <a:buFont typeface="Arial" panose="020B0604020202020204" pitchFamily="34" charset="0"/>
              <a:buChar char="•"/>
            </a:pPr>
            <a:endParaRPr lang="en-US" dirty="0"/>
          </a:p>
          <a:p>
            <a:r>
              <a:rPr lang="en-US" b="1" dirty="0"/>
              <a:t> Integration</a:t>
            </a:r>
          </a:p>
          <a:p>
            <a:r>
              <a:rPr lang="en-US" b="1" dirty="0"/>
              <a:t>Definition:</a:t>
            </a:r>
            <a:endParaRPr lang="en-US" dirty="0"/>
          </a:p>
          <a:p>
            <a:pPr>
              <a:buFont typeface="Arial" panose="020B0604020202020204" pitchFamily="34" charset="0"/>
              <a:buChar char="•"/>
            </a:pPr>
            <a:r>
              <a:rPr lang="en-US" dirty="0"/>
              <a:t>"Integration is about ensuring that all the differentiated work units </a:t>
            </a:r>
            <a:r>
              <a:rPr lang="en-US" b="1" dirty="0"/>
              <a:t>collaborate and coordinate their efforts effectively</a:t>
            </a:r>
            <a:r>
              <a:rPr lang="en-US" dirty="0"/>
              <a:t>."</a:t>
            </a:r>
          </a:p>
          <a:p>
            <a:pPr>
              <a:buFont typeface="Arial" panose="020B0604020202020204" pitchFamily="34" charset="0"/>
              <a:buChar char="•"/>
            </a:pPr>
            <a:r>
              <a:rPr lang="en-US" dirty="0"/>
              <a:t>"It helps bring different teams together to achieve common </a:t>
            </a:r>
            <a:r>
              <a:rPr lang="en-US" dirty="0" err="1"/>
              <a:t>organisational</a:t>
            </a:r>
            <a:r>
              <a:rPr lang="en-US" dirty="0"/>
              <a:t> goals.“</a:t>
            </a:r>
          </a:p>
          <a:p>
            <a:pPr>
              <a:buFont typeface="Arial" panose="020B0604020202020204" pitchFamily="34" charset="0"/>
              <a:buChar char="•"/>
            </a:pPr>
            <a:r>
              <a:rPr lang="en-US" dirty="0"/>
              <a:t> </a:t>
            </a:r>
            <a:r>
              <a:rPr lang="en-US" b="1" dirty="0"/>
              <a:t>Example:</a:t>
            </a:r>
            <a:endParaRPr lang="en-US" dirty="0"/>
          </a:p>
          <a:p>
            <a:pPr>
              <a:buFont typeface="Arial" panose="020B0604020202020204" pitchFamily="34" charset="0"/>
              <a:buChar char="•"/>
            </a:pPr>
            <a:r>
              <a:rPr lang="en-US" dirty="0"/>
              <a:t>"Think of a car manufacturing company. Engineers, designers, production workers, and sales teams must </a:t>
            </a:r>
            <a:r>
              <a:rPr lang="en-US" b="1" dirty="0"/>
              <a:t>work together</a:t>
            </a:r>
            <a:r>
              <a:rPr lang="en-US" dirty="0"/>
              <a:t>, even though they have different tasks."</a:t>
            </a:r>
          </a:p>
          <a:p>
            <a:pPr>
              <a:buFont typeface="Arial" panose="020B0604020202020204" pitchFamily="34" charset="0"/>
              <a:buChar char="•"/>
            </a:pPr>
            <a:r>
              <a:rPr lang="en-US" dirty="0"/>
              <a:t>"A hospital has doctors, nurses, pharmacists, and administrative staff—each with different roles—but they must integrate their efforts to provide effective patient care."</a:t>
            </a:r>
          </a:p>
          <a:p>
            <a:r>
              <a:rPr lang="en-US" b="1" dirty="0"/>
              <a:t>How to Achieve Integration?</a:t>
            </a:r>
            <a:br>
              <a:rPr lang="en-US" dirty="0"/>
            </a:br>
            <a:r>
              <a:rPr lang="en-US" dirty="0"/>
              <a:t>Clear role allocation – defining </a:t>
            </a:r>
            <a:r>
              <a:rPr lang="en-US" b="1" dirty="0"/>
              <a:t>who does what</a:t>
            </a:r>
          </a:p>
          <a:p>
            <a:r>
              <a:rPr lang="en-US" dirty="0"/>
              <a:t>Effective communication channels</a:t>
            </a:r>
            <a:br>
              <a:rPr lang="en-US" dirty="0"/>
            </a:br>
            <a:r>
              <a:rPr lang="en-US" dirty="0"/>
              <a:t>Cross-functional teamwork &amp; collaboration</a:t>
            </a:r>
            <a:br>
              <a:rPr lang="en-US" dirty="0"/>
            </a:br>
            <a:r>
              <a:rPr lang="en-US" dirty="0"/>
              <a:t>Leadership and coordination mechanisms</a:t>
            </a:r>
          </a:p>
          <a:p>
            <a:r>
              <a:rPr lang="en-US" b="1" dirty="0"/>
              <a:t>Conclusion:</a:t>
            </a:r>
          </a:p>
          <a:p>
            <a:pPr>
              <a:buFont typeface="Arial" panose="020B0604020202020204" pitchFamily="34" charset="0"/>
              <a:buChar char="•"/>
            </a:pPr>
            <a:r>
              <a:rPr lang="en-US" dirty="0"/>
              <a:t>"While </a:t>
            </a:r>
            <a:r>
              <a:rPr lang="en-US" b="1" dirty="0"/>
              <a:t>differentiation</a:t>
            </a:r>
            <a:r>
              <a:rPr lang="en-US" dirty="0"/>
              <a:t> allows </a:t>
            </a:r>
            <a:r>
              <a:rPr lang="en-US" dirty="0" err="1"/>
              <a:t>organisations</a:t>
            </a:r>
            <a:r>
              <a:rPr lang="en-US" dirty="0"/>
              <a:t> to specialize and excel in different areas, </a:t>
            </a:r>
            <a:r>
              <a:rPr lang="en-US" b="1" dirty="0"/>
              <a:t>integration</a:t>
            </a:r>
            <a:r>
              <a:rPr lang="en-US" dirty="0"/>
              <a:t> ensures they work together smoothly."</a:t>
            </a:r>
          </a:p>
          <a:p>
            <a:pPr>
              <a:buFont typeface="Arial" panose="020B0604020202020204" pitchFamily="34" charset="0"/>
              <a:buChar char="•"/>
            </a:pPr>
            <a:r>
              <a:rPr lang="en-US" dirty="0"/>
              <a:t>"Balancing these two factors is crucial for any business to function efficiently."</a:t>
            </a:r>
          </a:p>
          <a:p>
            <a:pPr>
              <a:buFont typeface="Arial" panose="020B0604020202020204" pitchFamily="34" charset="0"/>
              <a:buChar char="•"/>
            </a:pPr>
            <a:r>
              <a:rPr lang="en-US" dirty="0"/>
              <a:t>"Does anyone have questions or examples from their own experience?"</a:t>
            </a:r>
          </a:p>
          <a:p>
            <a:endParaRPr lang="en-GB" dirty="0"/>
          </a:p>
        </p:txBody>
      </p:sp>
      <p:sp>
        <p:nvSpPr>
          <p:cNvPr id="4" name="Slide Number Placeholder 3"/>
          <p:cNvSpPr>
            <a:spLocks noGrp="1"/>
          </p:cNvSpPr>
          <p:nvPr>
            <p:ph type="sldNum" sz="quarter" idx="5"/>
          </p:nvPr>
        </p:nvSpPr>
        <p:spPr/>
        <p:txBody>
          <a:bodyPr/>
          <a:lstStyle/>
          <a:p>
            <a:fld id="{781AEC5C-605B-44D6-A89F-A941B045DFF2}" type="slidenum">
              <a:rPr lang="en-GB" smtClean="0"/>
              <a:t>4</a:t>
            </a:fld>
            <a:endParaRPr lang="en-GB"/>
          </a:p>
        </p:txBody>
      </p:sp>
    </p:spTree>
    <p:extLst>
      <p:ext uri="{BB962C8B-B14F-4D97-AF65-F5344CB8AC3E}">
        <p14:creationId xmlns:p14="http://schemas.microsoft.com/office/powerpoint/2010/main" val="8717191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r>
              <a:rPr lang="en-US" dirty="0"/>
              <a:t> </a:t>
            </a:r>
            <a:r>
              <a:rPr lang="en-US" b="1" dirty="0" err="1"/>
              <a:t>Organisational</a:t>
            </a:r>
            <a:r>
              <a:rPr lang="en-US" b="1" dirty="0"/>
              <a:t> Structure</a:t>
            </a:r>
            <a:r>
              <a:rPr lang="en-US" dirty="0"/>
              <a:t>, is defined as how work is divided, how authority flows, and how different parts of a business coordinate their efforts."</a:t>
            </a:r>
          </a:p>
          <a:p>
            <a:pPr>
              <a:buFont typeface="Arial" panose="020B0604020202020204" pitchFamily="34" charset="0"/>
              <a:buChar char="•"/>
            </a:pPr>
            <a:r>
              <a:rPr lang="en-US" dirty="0"/>
              <a:t>"Essentially, it is </a:t>
            </a:r>
            <a:r>
              <a:rPr lang="en-US" b="1" dirty="0"/>
              <a:t>‘the way in which positions within a business are arranged.’</a:t>
            </a:r>
            <a:r>
              <a:rPr lang="en-US" dirty="0"/>
              <a:t>"</a:t>
            </a:r>
          </a:p>
          <a:p>
            <a:r>
              <a:rPr lang="en-US" b="1" dirty="0"/>
              <a:t>The Key Elements of </a:t>
            </a:r>
            <a:r>
              <a:rPr lang="en-US" b="1" dirty="0" err="1"/>
              <a:t>Organisational</a:t>
            </a:r>
            <a:r>
              <a:rPr lang="en-US" b="1" dirty="0"/>
              <a:t> Structure</a:t>
            </a:r>
          </a:p>
          <a:p>
            <a:r>
              <a:rPr lang="en-US" b="1" dirty="0"/>
              <a:t>Reporting Structure:</a:t>
            </a:r>
            <a:endParaRPr lang="en-US" dirty="0"/>
          </a:p>
          <a:p>
            <a:pPr>
              <a:buFont typeface="Arial" panose="020B0604020202020204" pitchFamily="34" charset="0"/>
              <a:buChar char="•"/>
            </a:pPr>
            <a:r>
              <a:rPr lang="en-US" dirty="0"/>
              <a:t>"Who reports to whom? This establishes the hierarchy and ensures clarity in decision-making."</a:t>
            </a:r>
          </a:p>
          <a:p>
            <a:pPr>
              <a:buFont typeface="Arial" panose="020B0604020202020204" pitchFamily="34" charset="0"/>
              <a:buChar char="•"/>
            </a:pPr>
            <a:r>
              <a:rPr lang="en-US" dirty="0"/>
              <a:t>"For example, in a hospital, nurses report to doctors, who report to department heads."</a:t>
            </a:r>
          </a:p>
          <a:p>
            <a:r>
              <a:rPr lang="en-US" b="1" dirty="0"/>
              <a:t>Procedures &amp; Controls:</a:t>
            </a:r>
            <a:endParaRPr lang="en-US" dirty="0"/>
          </a:p>
          <a:p>
            <a:pPr>
              <a:buFont typeface="Arial" panose="020B0604020202020204" pitchFamily="34" charset="0"/>
              <a:buChar char="•"/>
            </a:pPr>
            <a:r>
              <a:rPr lang="en-US" dirty="0"/>
              <a:t>"These are the rules and guidelines that keep the </a:t>
            </a:r>
            <a:r>
              <a:rPr lang="en-US" dirty="0" err="1"/>
              <a:t>organisation</a:t>
            </a:r>
            <a:r>
              <a:rPr lang="en-US" dirty="0"/>
              <a:t> functioning smoothly."</a:t>
            </a:r>
          </a:p>
          <a:p>
            <a:pPr>
              <a:buFont typeface="Arial" panose="020B0604020202020204" pitchFamily="34" charset="0"/>
              <a:buChar char="•"/>
            </a:pPr>
            <a:r>
              <a:rPr lang="en-US" dirty="0"/>
              <a:t>"For instance, companies have approval processes for expenses, quality control checks, and safety protocols."</a:t>
            </a:r>
          </a:p>
          <a:p>
            <a:r>
              <a:rPr lang="en-US" b="1" dirty="0"/>
              <a:t>Authority &amp; Decision-Making:</a:t>
            </a:r>
            <a:endParaRPr lang="en-US" dirty="0"/>
          </a:p>
          <a:p>
            <a:pPr>
              <a:buFont typeface="Arial" panose="020B0604020202020204" pitchFamily="34" charset="0"/>
              <a:buChar char="•"/>
            </a:pPr>
            <a:r>
              <a:rPr lang="en-US" dirty="0"/>
              <a:t>"Defines who has the power to make decisions. Some </a:t>
            </a:r>
            <a:r>
              <a:rPr lang="en-US" dirty="0" err="1"/>
              <a:t>organisations</a:t>
            </a:r>
            <a:r>
              <a:rPr lang="en-US" dirty="0"/>
              <a:t> have </a:t>
            </a:r>
            <a:r>
              <a:rPr lang="en-US" b="1" dirty="0"/>
              <a:t>centralized authority</a:t>
            </a:r>
            <a:r>
              <a:rPr lang="en-US" dirty="0"/>
              <a:t> (decisions made at the top), while others have </a:t>
            </a:r>
            <a:r>
              <a:rPr lang="en-US" b="1" dirty="0"/>
              <a:t>decentralized authority</a:t>
            </a:r>
            <a:r>
              <a:rPr lang="en-US" dirty="0"/>
              <a:t> (decisions spread across different levels)."</a:t>
            </a:r>
          </a:p>
          <a:p>
            <a:r>
              <a:rPr lang="en-US" b="1" dirty="0"/>
              <a:t>Division of </a:t>
            </a:r>
            <a:r>
              <a:rPr lang="en-US" b="1" dirty="0" err="1"/>
              <a:t>Labour</a:t>
            </a:r>
            <a:r>
              <a:rPr lang="en-US" b="1" dirty="0"/>
              <a:t>:</a:t>
            </a:r>
            <a:endParaRPr lang="en-US" dirty="0"/>
          </a:p>
          <a:p>
            <a:pPr>
              <a:buFont typeface="Arial" panose="020B0604020202020204" pitchFamily="34" charset="0"/>
              <a:buChar char="•"/>
            </a:pPr>
            <a:r>
              <a:rPr lang="en-US" dirty="0"/>
              <a:t>"Work is divided into specialized roles, making tasks more manageable and efficient."</a:t>
            </a:r>
          </a:p>
          <a:p>
            <a:pPr>
              <a:buFont typeface="Arial" panose="020B0604020202020204" pitchFamily="34" charset="0"/>
              <a:buChar char="•"/>
            </a:pPr>
            <a:r>
              <a:rPr lang="en-US" dirty="0"/>
              <a:t>"For example, in a manufacturing firm, workers are assigned to specific tasks like assembling, packaging, or quality control."</a:t>
            </a:r>
          </a:p>
          <a:p>
            <a:r>
              <a:rPr lang="en-US" b="1" dirty="0"/>
              <a:t>Challenges of </a:t>
            </a:r>
            <a:r>
              <a:rPr lang="en-US" b="1" dirty="0" err="1"/>
              <a:t>Specialisation</a:t>
            </a:r>
            <a:r>
              <a:rPr lang="en-US" b="1" dirty="0"/>
              <a:t> &amp; Division of </a:t>
            </a:r>
            <a:r>
              <a:rPr lang="en-US" b="1" dirty="0" err="1"/>
              <a:t>Labour</a:t>
            </a:r>
            <a:endParaRPr lang="en-US" b="1" dirty="0"/>
          </a:p>
          <a:p>
            <a:r>
              <a:rPr lang="en-US" dirty="0"/>
              <a:t>While </a:t>
            </a:r>
            <a:r>
              <a:rPr lang="en-US" dirty="0" err="1"/>
              <a:t>specialisation</a:t>
            </a:r>
            <a:r>
              <a:rPr lang="en-US" dirty="0"/>
              <a:t> improves efficiency, it also brings two major challenges:</a:t>
            </a:r>
          </a:p>
          <a:p>
            <a:r>
              <a:rPr lang="en-US" b="1" dirty="0"/>
              <a:t>Cooperation:</a:t>
            </a:r>
            <a:br>
              <a:rPr lang="en-US" dirty="0"/>
            </a:br>
            <a:r>
              <a:rPr lang="en-US" b="1" dirty="0"/>
              <a:t>Challenge:</a:t>
            </a:r>
            <a:endParaRPr lang="en-US" dirty="0"/>
          </a:p>
          <a:p>
            <a:pPr>
              <a:buFont typeface="Arial" panose="020B0604020202020204" pitchFamily="34" charset="0"/>
              <a:buChar char="•"/>
            </a:pPr>
            <a:r>
              <a:rPr lang="en-US" dirty="0"/>
              <a:t>"When people are assigned specific tasks, they often focus only on their work, without thinking about the bigger picture."</a:t>
            </a:r>
          </a:p>
          <a:p>
            <a:pPr>
              <a:buFont typeface="Arial" panose="020B0604020202020204" pitchFamily="34" charset="0"/>
              <a:buChar char="•"/>
            </a:pPr>
            <a:r>
              <a:rPr lang="en-US" dirty="0"/>
              <a:t>"For example, a finance team might focus on cutting costs, while the R&amp;D team pushes for innovation, leading to conflicts."</a:t>
            </a:r>
          </a:p>
          <a:p>
            <a:r>
              <a:rPr lang="en-US" b="1" dirty="0"/>
              <a:t>Solution:</a:t>
            </a:r>
            <a:br>
              <a:rPr lang="en-US" dirty="0"/>
            </a:br>
            <a:r>
              <a:rPr lang="en-US" dirty="0"/>
              <a:t>Encouraging cross-team collaboration</a:t>
            </a:r>
            <a:br>
              <a:rPr lang="en-US" dirty="0"/>
            </a:br>
            <a:r>
              <a:rPr lang="en-US" dirty="0"/>
              <a:t>Shared company goals to align departments</a:t>
            </a:r>
            <a:br>
              <a:rPr lang="en-US" dirty="0"/>
            </a:br>
            <a:r>
              <a:rPr lang="en-US" dirty="0"/>
              <a:t>Effective communication channels</a:t>
            </a:r>
          </a:p>
          <a:p>
            <a:r>
              <a:rPr lang="en-US" b="1" dirty="0"/>
              <a:t>Coordination:</a:t>
            </a:r>
            <a:br>
              <a:rPr lang="en-US" dirty="0"/>
            </a:br>
            <a:r>
              <a:rPr lang="en-US" b="1" dirty="0"/>
              <a:t>Challenge:</a:t>
            </a:r>
            <a:endParaRPr lang="en-US" dirty="0"/>
          </a:p>
          <a:p>
            <a:pPr>
              <a:buFont typeface="Arial" panose="020B0604020202020204" pitchFamily="34" charset="0"/>
              <a:buChar char="•"/>
            </a:pPr>
            <a:r>
              <a:rPr lang="en-US" dirty="0"/>
              <a:t>"Having the best experts in their fields—engineers, doctors, or marketers—doesn’t necessarily mean you have the best team."</a:t>
            </a:r>
          </a:p>
          <a:p>
            <a:pPr>
              <a:buFont typeface="Arial" panose="020B0604020202020204" pitchFamily="34" charset="0"/>
              <a:buChar char="•"/>
            </a:pPr>
            <a:r>
              <a:rPr lang="en-US" dirty="0"/>
              <a:t>"Without proper coordination, even highly skilled professionals may struggle to work together effectively."</a:t>
            </a:r>
          </a:p>
          <a:p>
            <a:r>
              <a:rPr lang="en-US" b="1" dirty="0"/>
              <a:t>Example:</a:t>
            </a:r>
            <a:endParaRPr lang="en-US" dirty="0"/>
          </a:p>
          <a:p>
            <a:pPr>
              <a:buFont typeface="Arial" panose="020B0604020202020204" pitchFamily="34" charset="0"/>
              <a:buChar char="•"/>
            </a:pPr>
            <a:r>
              <a:rPr lang="en-US" dirty="0"/>
              <a:t>"In a football team, having the best players doesn’t guarantee success. They need teamwork, strategy, and coordination to win games."</a:t>
            </a:r>
          </a:p>
          <a:p>
            <a:r>
              <a:rPr lang="en-US" b="1" dirty="0"/>
              <a:t>Solution:</a:t>
            </a:r>
            <a:br>
              <a:rPr lang="en-US" dirty="0"/>
            </a:br>
            <a:r>
              <a:rPr lang="en-US" dirty="0"/>
              <a:t>Strong leadership to align different teams</a:t>
            </a:r>
            <a:br>
              <a:rPr lang="en-US" dirty="0"/>
            </a:br>
            <a:r>
              <a:rPr lang="en-US" dirty="0"/>
              <a:t>Clear roles and responsibilities</a:t>
            </a:r>
            <a:br>
              <a:rPr lang="en-US" dirty="0"/>
            </a:br>
            <a:r>
              <a:rPr lang="en-US" dirty="0"/>
              <a:t>Regular meetings and feedback mechanisms</a:t>
            </a:r>
          </a:p>
          <a:p>
            <a:r>
              <a:rPr lang="en-US" b="1" dirty="0"/>
              <a:t>Conclusion</a:t>
            </a:r>
          </a:p>
          <a:p>
            <a:pPr>
              <a:buFont typeface="Arial" panose="020B0604020202020204" pitchFamily="34" charset="0"/>
              <a:buChar char="•"/>
            </a:pPr>
            <a:r>
              <a:rPr lang="en-US" dirty="0"/>
              <a:t>"An </a:t>
            </a:r>
            <a:r>
              <a:rPr lang="en-US" dirty="0" err="1"/>
              <a:t>organisation’s</a:t>
            </a:r>
            <a:r>
              <a:rPr lang="en-US" dirty="0"/>
              <a:t> structure defines how work gets done. While division of </a:t>
            </a:r>
            <a:r>
              <a:rPr lang="en-US" dirty="0" err="1"/>
              <a:t>labour</a:t>
            </a:r>
            <a:r>
              <a:rPr lang="en-US" dirty="0"/>
              <a:t> enhances productivity, cooperation and coordination are essential to ensure efficiency and success."</a:t>
            </a:r>
          </a:p>
          <a:p>
            <a:pPr>
              <a:buFont typeface="Arial" panose="020B0604020202020204" pitchFamily="34" charset="0"/>
              <a:buChar char="•"/>
            </a:pPr>
            <a:r>
              <a:rPr lang="en-US" dirty="0"/>
              <a:t>"Finding the right balance between </a:t>
            </a:r>
            <a:r>
              <a:rPr lang="en-US" dirty="0" err="1"/>
              <a:t>specialisation</a:t>
            </a:r>
            <a:r>
              <a:rPr lang="en-US" dirty="0"/>
              <a:t> and teamwork is key to a well-functioning </a:t>
            </a:r>
            <a:r>
              <a:rPr lang="en-US" dirty="0" err="1"/>
              <a:t>organisation</a:t>
            </a:r>
            <a:r>
              <a:rPr lang="en-US" dirty="0"/>
              <a:t>."</a:t>
            </a:r>
          </a:p>
          <a:p>
            <a:endParaRPr lang="en-GB" dirty="0"/>
          </a:p>
        </p:txBody>
      </p:sp>
      <p:sp>
        <p:nvSpPr>
          <p:cNvPr id="4" name="Slide Number Placeholder 3"/>
          <p:cNvSpPr>
            <a:spLocks noGrp="1"/>
          </p:cNvSpPr>
          <p:nvPr>
            <p:ph type="sldNum" sz="quarter" idx="5"/>
          </p:nvPr>
        </p:nvSpPr>
        <p:spPr/>
        <p:txBody>
          <a:bodyPr/>
          <a:lstStyle/>
          <a:p>
            <a:fld id="{781AEC5C-605B-44D6-A89F-A941B045DFF2}" type="slidenum">
              <a:rPr lang="en-GB" smtClean="0"/>
              <a:t>5</a:t>
            </a:fld>
            <a:endParaRPr lang="en-GB"/>
          </a:p>
        </p:txBody>
      </p:sp>
    </p:spTree>
    <p:extLst>
      <p:ext uri="{BB962C8B-B14F-4D97-AF65-F5344CB8AC3E}">
        <p14:creationId xmlns:p14="http://schemas.microsoft.com/office/powerpoint/2010/main" val="39041786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a:t>"In any </a:t>
            </a:r>
            <a:r>
              <a:rPr lang="en-US" dirty="0" err="1"/>
              <a:t>organisation</a:t>
            </a:r>
            <a:r>
              <a:rPr lang="en-US" dirty="0"/>
              <a:t>, cooperation is crucial for success. But how do individuals </a:t>
            </a:r>
            <a:r>
              <a:rPr lang="en-US" dirty="0" err="1"/>
              <a:t>harmonise</a:t>
            </a:r>
            <a:r>
              <a:rPr lang="en-US" dirty="0"/>
              <a:t> their activities? How do we ensure that different departments, teams, and employees work together efficiently?"</a:t>
            </a:r>
          </a:p>
          <a:p>
            <a:pPr>
              <a:buFont typeface="Arial" panose="020B0604020202020204" pitchFamily="34" charset="0"/>
              <a:buChar char="•"/>
            </a:pPr>
            <a:r>
              <a:rPr lang="en-US" dirty="0"/>
              <a:t>"To achieve this, businesses use various </a:t>
            </a:r>
            <a:r>
              <a:rPr lang="en-US" b="1" dirty="0"/>
              <a:t>control mechanisms</a:t>
            </a:r>
            <a:r>
              <a:rPr lang="en-US" dirty="0"/>
              <a:t> to guide employee </a:t>
            </a:r>
            <a:r>
              <a:rPr lang="en-US" dirty="0" err="1"/>
              <a:t>behaviour</a:t>
            </a:r>
            <a:r>
              <a:rPr lang="en-US" dirty="0"/>
              <a:t> and problem resolution."</a:t>
            </a:r>
          </a:p>
          <a:p>
            <a:r>
              <a:rPr lang="en-US" b="1" dirty="0"/>
              <a:t>Control Mechanisms for Cooperation</a:t>
            </a:r>
          </a:p>
          <a:p>
            <a:r>
              <a:rPr lang="en-US" b="1" dirty="0"/>
              <a:t>Hierarchical Supervision</a:t>
            </a:r>
            <a:endParaRPr lang="en-US" dirty="0"/>
          </a:p>
          <a:p>
            <a:pPr>
              <a:buFont typeface="Arial" panose="020B0604020202020204" pitchFamily="34" charset="0"/>
              <a:buChar char="•"/>
            </a:pPr>
            <a:r>
              <a:rPr lang="en-US" dirty="0"/>
              <a:t>"One of the most traditional ways to ensure cooperation is </a:t>
            </a:r>
            <a:r>
              <a:rPr lang="en-US" b="1" dirty="0"/>
              <a:t>hierarchical supervision</a:t>
            </a:r>
            <a:r>
              <a:rPr lang="en-US" dirty="0"/>
              <a:t>."</a:t>
            </a:r>
          </a:p>
          <a:p>
            <a:pPr>
              <a:buFont typeface="Arial" panose="020B0604020202020204" pitchFamily="34" charset="0"/>
              <a:buChar char="•"/>
            </a:pPr>
            <a:r>
              <a:rPr lang="en-US" dirty="0"/>
              <a:t>"Supervisors and line managers oversee employees to ensure work is done efficiently and that different teams collaborate."</a:t>
            </a:r>
          </a:p>
          <a:p>
            <a:pPr>
              <a:buFont typeface="Arial" panose="020B0604020202020204" pitchFamily="34" charset="0"/>
              <a:buChar char="•"/>
            </a:pPr>
            <a:r>
              <a:rPr lang="en-US" b="1" dirty="0"/>
              <a:t>Example:</a:t>
            </a:r>
            <a:endParaRPr lang="en-US" dirty="0"/>
          </a:p>
          <a:p>
            <a:pPr marL="742950" lvl="1" indent="-285750">
              <a:buFont typeface="Arial" panose="020B0604020202020204" pitchFamily="34" charset="0"/>
              <a:buChar char="•"/>
            </a:pPr>
            <a:r>
              <a:rPr lang="en-US" dirty="0"/>
              <a:t>"In a factory, a supervisor ensures that assembly line workers coordinate their tasks to keep production flowing smoothly."</a:t>
            </a:r>
          </a:p>
          <a:p>
            <a:pPr marL="742950" lvl="1" indent="-285750">
              <a:buFont typeface="Arial" panose="020B0604020202020204" pitchFamily="34" charset="0"/>
              <a:buChar char="•"/>
            </a:pPr>
            <a:r>
              <a:rPr lang="en-US" dirty="0"/>
              <a:t>"In an office, a project manager ensures team members complete their tasks on time and work together."</a:t>
            </a:r>
          </a:p>
          <a:p>
            <a:r>
              <a:rPr lang="en-US" b="1" dirty="0"/>
              <a:t>Performance Incentives</a:t>
            </a:r>
            <a:endParaRPr lang="en-US" dirty="0"/>
          </a:p>
          <a:p>
            <a:pPr>
              <a:buFont typeface="Arial" panose="020B0604020202020204" pitchFamily="34" charset="0"/>
              <a:buChar char="•"/>
            </a:pPr>
            <a:r>
              <a:rPr lang="en-US" dirty="0"/>
              <a:t>"Another way to encourage cooperation is through </a:t>
            </a:r>
            <a:r>
              <a:rPr lang="en-US" b="1" dirty="0"/>
              <a:t>rewards and incentives</a:t>
            </a:r>
            <a:r>
              <a:rPr lang="en-US" dirty="0"/>
              <a:t>."</a:t>
            </a:r>
          </a:p>
          <a:p>
            <a:pPr>
              <a:buFont typeface="Arial" panose="020B0604020202020204" pitchFamily="34" charset="0"/>
              <a:buChar char="•"/>
            </a:pPr>
            <a:r>
              <a:rPr lang="en-US" dirty="0"/>
              <a:t>"People are more likely to work together if they are motivated by tangible benefits."</a:t>
            </a:r>
          </a:p>
          <a:p>
            <a:r>
              <a:rPr lang="en-US" b="1" dirty="0"/>
              <a:t>Types of Performance Incentives:</a:t>
            </a:r>
          </a:p>
          <a:p>
            <a:r>
              <a:rPr lang="en-US" dirty="0"/>
              <a:t> </a:t>
            </a:r>
            <a:r>
              <a:rPr lang="en-US" b="1" dirty="0"/>
              <a:t>Pay for performance:</a:t>
            </a:r>
            <a:r>
              <a:rPr lang="en-US" dirty="0"/>
              <a:t> Employees are rewarded based on their output.</a:t>
            </a:r>
            <a:br>
              <a:rPr lang="en-US" dirty="0"/>
            </a:br>
            <a:r>
              <a:rPr lang="en-US" b="1" dirty="0"/>
              <a:t>Piece rates:</a:t>
            </a:r>
            <a:r>
              <a:rPr lang="en-US" dirty="0"/>
              <a:t> Common in manufacturing, workers are paid based on the number of units they produce.</a:t>
            </a:r>
            <a:br>
              <a:rPr lang="en-US" dirty="0"/>
            </a:br>
            <a:r>
              <a:rPr lang="en-US" b="1" dirty="0"/>
              <a:t>Profit bonuses:</a:t>
            </a:r>
            <a:r>
              <a:rPr lang="en-US" dirty="0"/>
              <a:t> Executives receive bonuses when the company performs well, aligning their interests with company success.</a:t>
            </a:r>
          </a:p>
          <a:p>
            <a:r>
              <a:rPr lang="en-US" b="1" dirty="0"/>
              <a:t>Example:</a:t>
            </a:r>
            <a:endParaRPr lang="en-US" dirty="0"/>
          </a:p>
          <a:p>
            <a:pPr>
              <a:buFont typeface="Arial" panose="020B0604020202020204" pitchFamily="34" charset="0"/>
              <a:buChar char="•"/>
            </a:pPr>
            <a:r>
              <a:rPr lang="en-US" dirty="0"/>
              <a:t>"Sales teams often have </a:t>
            </a:r>
            <a:r>
              <a:rPr lang="en-US" b="1" dirty="0"/>
              <a:t>commission-based pay</a:t>
            </a:r>
            <a:r>
              <a:rPr lang="en-US" dirty="0"/>
              <a:t> to encourage high performance and teamwork."</a:t>
            </a:r>
          </a:p>
          <a:p>
            <a:pPr>
              <a:buFont typeface="Arial" panose="020B0604020202020204" pitchFamily="34" charset="0"/>
              <a:buChar char="•"/>
            </a:pPr>
            <a:r>
              <a:rPr lang="en-US" dirty="0"/>
              <a:t>"Executives at large firms receive </a:t>
            </a:r>
            <a:r>
              <a:rPr lang="en-US" b="1" dirty="0"/>
              <a:t>profit-based bonuses</a:t>
            </a:r>
            <a:r>
              <a:rPr lang="en-US" dirty="0"/>
              <a:t> to motivate leadership and strategic decision-making."</a:t>
            </a:r>
          </a:p>
          <a:p>
            <a:r>
              <a:rPr lang="en-US" b="1" dirty="0"/>
              <a:t>Shared Values (Clan Control)</a:t>
            </a:r>
            <a:endParaRPr lang="en-US" dirty="0"/>
          </a:p>
          <a:p>
            <a:pPr>
              <a:buFont typeface="Arial" panose="020B0604020202020204" pitchFamily="34" charset="0"/>
              <a:buChar char="•"/>
            </a:pPr>
            <a:r>
              <a:rPr lang="en-US" dirty="0"/>
              <a:t>"Rather than strict oversight, some </a:t>
            </a:r>
            <a:r>
              <a:rPr lang="en-US" dirty="0" err="1"/>
              <a:t>organisations</a:t>
            </a:r>
            <a:r>
              <a:rPr lang="en-US" dirty="0"/>
              <a:t> rely on </a:t>
            </a:r>
            <a:r>
              <a:rPr lang="en-US" b="1" dirty="0"/>
              <a:t>shared values and company culture</a:t>
            </a:r>
            <a:r>
              <a:rPr lang="en-US" dirty="0"/>
              <a:t> to ensure cooperation."</a:t>
            </a:r>
          </a:p>
          <a:p>
            <a:pPr>
              <a:buFont typeface="Arial" panose="020B0604020202020204" pitchFamily="34" charset="0"/>
              <a:buChar char="•"/>
            </a:pPr>
            <a:r>
              <a:rPr lang="en-US" dirty="0"/>
              <a:t>"Employees </a:t>
            </a:r>
            <a:r>
              <a:rPr lang="en-US" b="1" dirty="0"/>
              <a:t>self-govern</a:t>
            </a:r>
            <a:r>
              <a:rPr lang="en-US" dirty="0"/>
              <a:t> because they align with the company’s mission and values."</a:t>
            </a:r>
          </a:p>
          <a:p>
            <a:r>
              <a:rPr lang="en-US" b="1" dirty="0"/>
              <a:t>Example:</a:t>
            </a:r>
            <a:endParaRPr lang="en-US" dirty="0"/>
          </a:p>
          <a:p>
            <a:pPr>
              <a:buFont typeface="Arial" panose="020B0604020202020204" pitchFamily="34" charset="0"/>
              <a:buChar char="•"/>
            </a:pPr>
            <a:r>
              <a:rPr lang="en-US" dirty="0"/>
              <a:t>"At </a:t>
            </a:r>
            <a:r>
              <a:rPr lang="en-US" b="1" dirty="0"/>
              <a:t>Google</a:t>
            </a:r>
            <a:r>
              <a:rPr lang="en-US" dirty="0"/>
              <a:t>, employees are not micromanaged but are encouraged to embrace innovation and teamwork through a strong company culture."</a:t>
            </a:r>
          </a:p>
          <a:p>
            <a:pPr>
              <a:buFont typeface="Arial" panose="020B0604020202020204" pitchFamily="34" charset="0"/>
              <a:buChar char="•"/>
            </a:pPr>
            <a:r>
              <a:rPr lang="en-US" dirty="0"/>
              <a:t>"At </a:t>
            </a:r>
            <a:r>
              <a:rPr lang="en-US" b="1" dirty="0"/>
              <a:t>Chobani Yogurt</a:t>
            </a:r>
            <a:r>
              <a:rPr lang="en-US" dirty="0"/>
              <a:t>, the company fosters an inclusive and value-driven environment where employees are motivated by a sense of purpose rather than direct control."</a:t>
            </a:r>
          </a:p>
          <a:p>
            <a:r>
              <a:rPr lang="en-US" b="1" dirty="0"/>
              <a:t>Persuasion</a:t>
            </a:r>
            <a:endParaRPr lang="en-US" dirty="0"/>
          </a:p>
          <a:p>
            <a:pPr>
              <a:buFont typeface="Arial" panose="020B0604020202020204" pitchFamily="34" charset="0"/>
              <a:buChar char="•"/>
            </a:pPr>
            <a:r>
              <a:rPr lang="en-US" dirty="0"/>
              <a:t>"Leadership and communication play a big role in fostering cooperation."</a:t>
            </a:r>
          </a:p>
          <a:p>
            <a:pPr>
              <a:buFont typeface="Arial" panose="020B0604020202020204" pitchFamily="34" charset="0"/>
              <a:buChar char="•"/>
            </a:pPr>
            <a:r>
              <a:rPr lang="en-US" dirty="0"/>
              <a:t>"Instead of enforcing rules, great leaders use </a:t>
            </a:r>
            <a:r>
              <a:rPr lang="en-US" b="1" dirty="0"/>
              <a:t>persuasion, rhetoric, and vision</a:t>
            </a:r>
            <a:r>
              <a:rPr lang="en-US" dirty="0"/>
              <a:t> to align people toward common goals."</a:t>
            </a:r>
          </a:p>
          <a:p>
            <a:r>
              <a:rPr lang="en-US" b="1" dirty="0"/>
              <a:t>Example:</a:t>
            </a:r>
            <a:endParaRPr lang="en-US" dirty="0"/>
          </a:p>
          <a:p>
            <a:pPr>
              <a:buFont typeface="Arial" panose="020B0604020202020204" pitchFamily="34" charset="0"/>
              <a:buChar char="•"/>
            </a:pPr>
            <a:r>
              <a:rPr lang="en-US" dirty="0"/>
              <a:t>"A CEO delivering an inspiring speech can motivate employees to work harder and collaborate."</a:t>
            </a:r>
          </a:p>
          <a:p>
            <a:pPr>
              <a:buFont typeface="Arial" panose="020B0604020202020204" pitchFamily="34" charset="0"/>
              <a:buChar char="•"/>
            </a:pPr>
            <a:r>
              <a:rPr lang="en-US" dirty="0"/>
              <a:t>"A manager who effectively communicates the benefits of teamwork can persuade employees to cooperate willingly."</a:t>
            </a:r>
          </a:p>
          <a:p>
            <a:r>
              <a:rPr lang="en-US" b="1" dirty="0"/>
              <a:t>Conclusion</a:t>
            </a:r>
          </a:p>
          <a:p>
            <a:pPr>
              <a:buFont typeface="Arial" panose="020B0604020202020204" pitchFamily="34" charset="0"/>
              <a:buChar char="•"/>
            </a:pPr>
            <a:r>
              <a:rPr lang="en-US" dirty="0"/>
              <a:t>"Every </a:t>
            </a:r>
            <a:r>
              <a:rPr lang="en-US" dirty="0" err="1"/>
              <a:t>organisation</a:t>
            </a:r>
            <a:r>
              <a:rPr lang="en-US" dirty="0"/>
              <a:t> must ensure that employees work together efficiently. This is achieved through </a:t>
            </a:r>
            <a:r>
              <a:rPr lang="en-US" b="1" dirty="0"/>
              <a:t>hierarchical supervision, incentives, shared values, and persuasive leadership</a:t>
            </a:r>
            <a:r>
              <a:rPr lang="en-US" dirty="0"/>
              <a:t>."</a:t>
            </a:r>
          </a:p>
          <a:p>
            <a:pPr>
              <a:buFont typeface="Arial" panose="020B0604020202020204" pitchFamily="34" charset="0"/>
              <a:buChar char="•"/>
            </a:pPr>
            <a:r>
              <a:rPr lang="en-US" dirty="0"/>
              <a:t>"The right balance of these control mechanisms depends on the company’s size, industry, and culture."</a:t>
            </a:r>
          </a:p>
          <a:p>
            <a:endParaRPr lang="en-GB" dirty="0"/>
          </a:p>
        </p:txBody>
      </p:sp>
      <p:sp>
        <p:nvSpPr>
          <p:cNvPr id="4" name="Slide Number Placeholder 3"/>
          <p:cNvSpPr>
            <a:spLocks noGrp="1"/>
          </p:cNvSpPr>
          <p:nvPr>
            <p:ph type="sldNum" sz="quarter" idx="5"/>
          </p:nvPr>
        </p:nvSpPr>
        <p:spPr/>
        <p:txBody>
          <a:bodyPr/>
          <a:lstStyle/>
          <a:p>
            <a:fld id="{781AEC5C-605B-44D6-A89F-A941B045DFF2}" type="slidenum">
              <a:rPr lang="en-GB" smtClean="0"/>
              <a:t>6</a:t>
            </a:fld>
            <a:endParaRPr lang="en-GB"/>
          </a:p>
        </p:txBody>
      </p:sp>
    </p:spTree>
    <p:extLst>
      <p:ext uri="{BB962C8B-B14F-4D97-AF65-F5344CB8AC3E}">
        <p14:creationId xmlns:p14="http://schemas.microsoft.com/office/powerpoint/2010/main" val="7254357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a:t>"In any </a:t>
            </a:r>
            <a:r>
              <a:rPr lang="en-US" dirty="0" err="1"/>
              <a:t>organisation</a:t>
            </a:r>
            <a:r>
              <a:rPr lang="en-US" dirty="0"/>
              <a:t>, coordination is essential to ensure that different tasks, teams, and departments work together efficiently."</a:t>
            </a:r>
          </a:p>
          <a:p>
            <a:pPr>
              <a:buFont typeface="Arial" panose="020B0604020202020204" pitchFamily="34" charset="0"/>
              <a:buChar char="•"/>
            </a:pPr>
            <a:r>
              <a:rPr lang="en-US" dirty="0"/>
              <a:t>"Coordination helps avoid confusion, delays, and inefficiencies."</a:t>
            </a:r>
          </a:p>
          <a:p>
            <a:pPr>
              <a:buFont typeface="Arial" panose="020B0604020202020204" pitchFamily="34" charset="0"/>
              <a:buChar char="•"/>
            </a:pPr>
            <a:r>
              <a:rPr lang="en-US" dirty="0"/>
              <a:t>"There are three main approaches to resolving coordination problems: </a:t>
            </a:r>
            <a:r>
              <a:rPr lang="en-US" b="1" dirty="0"/>
              <a:t>Rules &amp; Directives, Routines, and Mutual Adjustment</a:t>
            </a:r>
            <a:r>
              <a:rPr lang="en-US" dirty="0"/>
              <a:t>."</a:t>
            </a:r>
          </a:p>
          <a:p>
            <a:r>
              <a:rPr lang="en-US" b="1" dirty="0"/>
              <a:t>Rules &amp; Directives</a:t>
            </a:r>
          </a:p>
          <a:p>
            <a:r>
              <a:rPr lang="en-US" b="1" dirty="0"/>
              <a:t>Definition:</a:t>
            </a:r>
            <a:endParaRPr lang="en-US" dirty="0"/>
          </a:p>
          <a:p>
            <a:pPr>
              <a:buFont typeface="Arial" panose="020B0604020202020204" pitchFamily="34" charset="0"/>
              <a:buChar char="•"/>
            </a:pPr>
            <a:r>
              <a:rPr lang="en-US" dirty="0"/>
              <a:t>"Rules and directives provide clear instructions on how tasks should be performed."</a:t>
            </a:r>
          </a:p>
          <a:p>
            <a:pPr>
              <a:buFont typeface="Arial" panose="020B0604020202020204" pitchFamily="34" charset="0"/>
              <a:buChar char="•"/>
            </a:pPr>
            <a:r>
              <a:rPr lang="en-US" dirty="0"/>
              <a:t>"These are formal guidelines that structure work processes to ensure consistency."</a:t>
            </a:r>
          </a:p>
          <a:p>
            <a:r>
              <a:rPr lang="en-US" b="1" dirty="0"/>
              <a:t>Example:</a:t>
            </a:r>
            <a:endParaRPr lang="en-US" dirty="0"/>
          </a:p>
          <a:p>
            <a:pPr>
              <a:buFont typeface="Arial" panose="020B0604020202020204" pitchFamily="34" charset="0"/>
              <a:buChar char="•"/>
            </a:pPr>
            <a:r>
              <a:rPr lang="en-US" dirty="0"/>
              <a:t>"In a hospital, doctors and nurses follow </a:t>
            </a:r>
            <a:r>
              <a:rPr lang="en-US" b="1" dirty="0"/>
              <a:t>standard procedures</a:t>
            </a:r>
            <a:r>
              <a:rPr lang="en-US" dirty="0"/>
              <a:t> for treating patients to ensure efficiency and safety."</a:t>
            </a:r>
          </a:p>
          <a:p>
            <a:pPr>
              <a:buFont typeface="Arial" panose="020B0604020202020204" pitchFamily="34" charset="0"/>
              <a:buChar char="•"/>
            </a:pPr>
            <a:r>
              <a:rPr lang="en-US" dirty="0"/>
              <a:t>"A bank has </a:t>
            </a:r>
            <a:r>
              <a:rPr lang="en-US" b="1" dirty="0"/>
              <a:t>strict security protocols</a:t>
            </a:r>
            <a:r>
              <a:rPr lang="en-US" dirty="0"/>
              <a:t> for handling customer transactions and sensitive data."</a:t>
            </a:r>
          </a:p>
          <a:p>
            <a:r>
              <a:rPr lang="en-US" b="1" dirty="0"/>
              <a:t>Benefit:</a:t>
            </a:r>
            <a:br>
              <a:rPr lang="en-US" dirty="0"/>
            </a:br>
            <a:r>
              <a:rPr lang="en-US" dirty="0"/>
              <a:t>Reduces uncertainty and improves efficiency.</a:t>
            </a:r>
            <a:br>
              <a:rPr lang="en-US" dirty="0"/>
            </a:br>
            <a:r>
              <a:rPr lang="en-US" dirty="0"/>
              <a:t>Ensures everyone follows the same standard.</a:t>
            </a:r>
          </a:p>
          <a:p>
            <a:r>
              <a:rPr lang="en-US" b="1" dirty="0"/>
              <a:t>Routines</a:t>
            </a:r>
          </a:p>
          <a:p>
            <a:r>
              <a:rPr lang="en-US" b="1" dirty="0"/>
              <a:t>Definition:</a:t>
            </a:r>
            <a:endParaRPr lang="en-US" dirty="0"/>
          </a:p>
          <a:p>
            <a:pPr>
              <a:buFont typeface="Arial" panose="020B0604020202020204" pitchFamily="34" charset="0"/>
              <a:buChar char="•"/>
            </a:pPr>
            <a:r>
              <a:rPr lang="en-US" dirty="0"/>
              <a:t>"Routines are repeated processes or schedules that keep operations running smoothly."</a:t>
            </a:r>
          </a:p>
          <a:p>
            <a:pPr>
              <a:buFont typeface="Arial" panose="020B0604020202020204" pitchFamily="34" charset="0"/>
              <a:buChar char="•"/>
            </a:pPr>
            <a:r>
              <a:rPr lang="en-US" dirty="0"/>
              <a:t>"They help employees </a:t>
            </a:r>
            <a:r>
              <a:rPr lang="en-US" b="1" dirty="0"/>
              <a:t>develop efficiency</a:t>
            </a:r>
            <a:r>
              <a:rPr lang="en-US" dirty="0"/>
              <a:t> by following a structured workflow."</a:t>
            </a:r>
          </a:p>
          <a:p>
            <a:r>
              <a:rPr lang="en-US" b="1" dirty="0"/>
              <a:t>Example:</a:t>
            </a:r>
            <a:endParaRPr lang="en-US" dirty="0"/>
          </a:p>
          <a:p>
            <a:pPr>
              <a:buFont typeface="Arial" panose="020B0604020202020204" pitchFamily="34" charset="0"/>
              <a:buChar char="•"/>
            </a:pPr>
            <a:r>
              <a:rPr lang="en-US" dirty="0"/>
              <a:t>"In </a:t>
            </a:r>
            <a:r>
              <a:rPr lang="en-US" b="1" dirty="0"/>
              <a:t>manufacturing</a:t>
            </a:r>
            <a:r>
              <a:rPr lang="en-US" dirty="0"/>
              <a:t>, workers follow </a:t>
            </a:r>
            <a:r>
              <a:rPr lang="en-US" b="1" dirty="0"/>
              <a:t>assembly line routines</a:t>
            </a:r>
            <a:r>
              <a:rPr lang="en-US" dirty="0"/>
              <a:t> to ensure smooth production."</a:t>
            </a:r>
          </a:p>
          <a:p>
            <a:pPr>
              <a:buFont typeface="Arial" panose="020B0604020202020204" pitchFamily="34" charset="0"/>
              <a:buChar char="•"/>
            </a:pPr>
            <a:r>
              <a:rPr lang="en-US" dirty="0"/>
              <a:t>"Retail stores have </a:t>
            </a:r>
            <a:r>
              <a:rPr lang="en-US" b="1" dirty="0"/>
              <a:t>standard opening and closing procedures</a:t>
            </a:r>
            <a:r>
              <a:rPr lang="en-US" dirty="0"/>
              <a:t> to maintain order."</a:t>
            </a:r>
          </a:p>
          <a:p>
            <a:r>
              <a:rPr lang="en-US" b="1" dirty="0"/>
              <a:t>Benefit:</a:t>
            </a:r>
            <a:br>
              <a:rPr lang="en-US" dirty="0"/>
            </a:br>
            <a:r>
              <a:rPr lang="en-US" dirty="0"/>
              <a:t>Increases productivity by minimizing decision-making time.</a:t>
            </a:r>
            <a:br>
              <a:rPr lang="en-US" dirty="0"/>
            </a:br>
            <a:r>
              <a:rPr lang="en-US" dirty="0"/>
              <a:t>Ensures consistency in quality and service.</a:t>
            </a:r>
          </a:p>
          <a:p>
            <a:r>
              <a:rPr lang="en-US" b="1" dirty="0"/>
              <a:t>Mutual Adjustment</a:t>
            </a:r>
          </a:p>
          <a:p>
            <a:r>
              <a:rPr lang="en-US" b="1" dirty="0"/>
              <a:t>Definition:</a:t>
            </a:r>
            <a:endParaRPr lang="en-US" dirty="0"/>
          </a:p>
          <a:p>
            <a:pPr>
              <a:buFont typeface="Arial" panose="020B0604020202020204" pitchFamily="34" charset="0"/>
              <a:buChar char="•"/>
            </a:pPr>
            <a:r>
              <a:rPr lang="en-US" dirty="0"/>
              <a:t>"Mutual adjustment relies on </a:t>
            </a:r>
            <a:r>
              <a:rPr lang="en-US" b="1" dirty="0"/>
              <a:t>direct communication and collaboration</a:t>
            </a:r>
            <a:r>
              <a:rPr lang="en-US" dirty="0"/>
              <a:t> to coordinate tasks."</a:t>
            </a:r>
          </a:p>
          <a:p>
            <a:pPr>
              <a:buFont typeface="Arial" panose="020B0604020202020204" pitchFamily="34" charset="0"/>
              <a:buChar char="•"/>
            </a:pPr>
            <a:r>
              <a:rPr lang="en-US" dirty="0"/>
              <a:t>"It is most common in </a:t>
            </a:r>
            <a:r>
              <a:rPr lang="en-US" b="1" dirty="0"/>
              <a:t>dynamic environments</a:t>
            </a:r>
            <a:r>
              <a:rPr lang="en-US" dirty="0"/>
              <a:t> where tasks are complex and require flexibility."</a:t>
            </a:r>
          </a:p>
          <a:p>
            <a:r>
              <a:rPr lang="en-US" b="1" dirty="0"/>
              <a:t>Example:</a:t>
            </a:r>
            <a:endParaRPr lang="en-US" dirty="0"/>
          </a:p>
          <a:p>
            <a:pPr>
              <a:buFont typeface="Arial" panose="020B0604020202020204" pitchFamily="34" charset="0"/>
              <a:buChar char="•"/>
            </a:pPr>
            <a:r>
              <a:rPr lang="en-US" dirty="0"/>
              <a:t>"In </a:t>
            </a:r>
            <a:r>
              <a:rPr lang="en-US" b="1" dirty="0"/>
              <a:t>consulting firms</a:t>
            </a:r>
            <a:r>
              <a:rPr lang="en-US" dirty="0"/>
              <a:t>, teams often work together and adjust strategies based on client needs."</a:t>
            </a:r>
          </a:p>
          <a:p>
            <a:pPr>
              <a:buFont typeface="Arial" panose="020B0604020202020204" pitchFamily="34" charset="0"/>
              <a:buChar char="•"/>
            </a:pPr>
            <a:r>
              <a:rPr lang="en-US" dirty="0"/>
              <a:t>"In </a:t>
            </a:r>
            <a:r>
              <a:rPr lang="en-US" b="1" dirty="0"/>
              <a:t>startups</a:t>
            </a:r>
            <a:r>
              <a:rPr lang="en-US" dirty="0"/>
              <a:t>, employees frequently discuss and modify their work to adapt to changes quickly."</a:t>
            </a:r>
          </a:p>
          <a:p>
            <a:r>
              <a:rPr lang="en-US" b="1" dirty="0"/>
              <a:t>Benefit:</a:t>
            </a:r>
            <a:br>
              <a:rPr lang="en-US" dirty="0"/>
            </a:br>
            <a:r>
              <a:rPr lang="en-US" dirty="0"/>
              <a:t>Allows flexibility and innovation.</a:t>
            </a:r>
            <a:br>
              <a:rPr lang="en-US" dirty="0"/>
            </a:br>
            <a:r>
              <a:rPr lang="en-US" dirty="0"/>
              <a:t>Encourages teamwork and creativity.</a:t>
            </a:r>
          </a:p>
          <a:p>
            <a:r>
              <a:rPr lang="en-US" b="1" dirty="0"/>
              <a:t>Conclusion</a:t>
            </a:r>
          </a:p>
          <a:p>
            <a:pPr>
              <a:buFont typeface="Arial" panose="020B0604020202020204" pitchFamily="34" charset="0"/>
              <a:buChar char="•"/>
            </a:pPr>
            <a:r>
              <a:rPr lang="en-US" dirty="0"/>
              <a:t>"Coordination is key for </a:t>
            </a:r>
            <a:r>
              <a:rPr lang="en-US" dirty="0" err="1"/>
              <a:t>organisational</a:t>
            </a:r>
            <a:r>
              <a:rPr lang="en-US" dirty="0"/>
              <a:t> success, and companies use different methods depending on their industry and work style."</a:t>
            </a:r>
          </a:p>
          <a:p>
            <a:pPr>
              <a:buFont typeface="Arial" panose="020B0604020202020204" pitchFamily="34" charset="0"/>
              <a:buChar char="•"/>
            </a:pPr>
            <a:r>
              <a:rPr lang="en-US" dirty="0"/>
              <a:t>"Rules &amp; directives work best for structured environments, routines streamline operations, and mutual adjustment is ideal for dynamic and flexible industries."</a:t>
            </a:r>
          </a:p>
          <a:p>
            <a:endParaRPr lang="en-GB" dirty="0"/>
          </a:p>
        </p:txBody>
      </p:sp>
      <p:sp>
        <p:nvSpPr>
          <p:cNvPr id="4" name="Slide Number Placeholder 3"/>
          <p:cNvSpPr>
            <a:spLocks noGrp="1"/>
          </p:cNvSpPr>
          <p:nvPr>
            <p:ph type="sldNum" sz="quarter" idx="5"/>
          </p:nvPr>
        </p:nvSpPr>
        <p:spPr/>
        <p:txBody>
          <a:bodyPr/>
          <a:lstStyle/>
          <a:p>
            <a:fld id="{781AEC5C-605B-44D6-A89F-A941B045DFF2}" type="slidenum">
              <a:rPr lang="en-GB" smtClean="0"/>
              <a:t>7</a:t>
            </a:fld>
            <a:endParaRPr lang="en-GB"/>
          </a:p>
        </p:txBody>
      </p:sp>
    </p:spTree>
    <p:extLst>
      <p:ext uri="{BB962C8B-B14F-4D97-AF65-F5344CB8AC3E}">
        <p14:creationId xmlns:p14="http://schemas.microsoft.com/office/powerpoint/2010/main" val="23287597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a:t>We will be discussing </a:t>
            </a:r>
            <a:r>
              <a:rPr lang="en-US" i="1" dirty="0"/>
              <a:t>vertical differentiation</a:t>
            </a:r>
            <a:r>
              <a:rPr lang="en-US" dirty="0"/>
              <a:t> and </a:t>
            </a:r>
            <a:r>
              <a:rPr lang="en-US" i="1" dirty="0"/>
              <a:t>corporate governance now</a:t>
            </a:r>
            <a:r>
              <a:rPr lang="en-US" dirty="0"/>
              <a:t>, focusing on the structures that shape authority within organizations.</a:t>
            </a:r>
          </a:p>
          <a:p>
            <a:pPr>
              <a:buFont typeface="Arial" panose="020B0604020202020204" pitchFamily="34" charset="0"/>
              <a:buChar char="•"/>
            </a:pPr>
            <a:r>
              <a:rPr lang="en-US" dirty="0"/>
              <a:t>We'll look into the roles of different groups in a company and understand the hierarchy and span of control.</a:t>
            </a:r>
          </a:p>
          <a:p>
            <a:r>
              <a:rPr lang="en-US" b="1" dirty="0"/>
              <a:t>Corporate Governance:</a:t>
            </a:r>
            <a:endParaRPr lang="en-US" dirty="0"/>
          </a:p>
          <a:p>
            <a:pPr>
              <a:buFont typeface="Arial" panose="020B0604020202020204" pitchFamily="34" charset="0"/>
              <a:buChar char="•"/>
            </a:pPr>
            <a:r>
              <a:rPr lang="en-US" dirty="0"/>
              <a:t>Corporate governance refers to the system by which companies are directed and controlled.</a:t>
            </a:r>
          </a:p>
          <a:p>
            <a:pPr>
              <a:buFont typeface="Arial" panose="020B0604020202020204" pitchFamily="34" charset="0"/>
              <a:buChar char="•"/>
            </a:pPr>
            <a:r>
              <a:rPr lang="en-US" dirty="0"/>
              <a:t>The executive staff and board of directors play crucial roles in overseeing the firm's operations.</a:t>
            </a:r>
          </a:p>
          <a:p>
            <a:pPr>
              <a:buFont typeface="Arial" panose="020B0604020202020204" pitchFamily="34" charset="0"/>
              <a:buChar char="•"/>
            </a:pPr>
            <a:r>
              <a:rPr lang="en-US" b="1" dirty="0"/>
              <a:t>Key Players in Governance:</a:t>
            </a:r>
            <a:endParaRPr lang="en-US" dirty="0"/>
          </a:p>
          <a:p>
            <a:pPr marL="742950" lvl="1" indent="-285750">
              <a:buFont typeface="Arial" panose="020B0604020202020204" pitchFamily="34" charset="0"/>
              <a:buChar char="•"/>
            </a:pPr>
            <a:r>
              <a:rPr lang="en-US" b="1" dirty="0"/>
              <a:t>Stockholders:</a:t>
            </a:r>
            <a:r>
              <a:rPr lang="en-US" dirty="0"/>
              <a:t> Own the company and have voting power on major decisions.</a:t>
            </a:r>
          </a:p>
          <a:p>
            <a:pPr marL="742950" lvl="1" indent="-285750">
              <a:buFont typeface="Arial" panose="020B0604020202020204" pitchFamily="34" charset="0"/>
              <a:buChar char="•"/>
            </a:pPr>
            <a:r>
              <a:rPr lang="en-US" b="1" dirty="0"/>
              <a:t>Board of Directors:</a:t>
            </a:r>
            <a:r>
              <a:rPr lang="en-US" dirty="0"/>
              <a:t> Represents the interests of stockholders. They oversee the firm's strategy and governance practices.</a:t>
            </a:r>
          </a:p>
          <a:p>
            <a:pPr marL="742950" lvl="1" indent="-285750">
              <a:buFont typeface="Arial" panose="020B0604020202020204" pitchFamily="34" charset="0"/>
              <a:buChar char="•"/>
            </a:pPr>
            <a:r>
              <a:rPr lang="en-US" b="1" dirty="0"/>
              <a:t>CEO (Chief Executive Officer):</a:t>
            </a:r>
            <a:r>
              <a:rPr lang="en-US" dirty="0"/>
              <a:t> Responsible for the day-to-day operations and implementing the board’s directives.</a:t>
            </a:r>
          </a:p>
          <a:p>
            <a:pPr marL="742950" lvl="1" indent="-285750">
              <a:buFont typeface="Arial" panose="020B0604020202020204" pitchFamily="34" charset="0"/>
              <a:buChar char="•"/>
            </a:pPr>
            <a:r>
              <a:rPr lang="en-US" b="1" dirty="0"/>
              <a:t>Top Management Team:</a:t>
            </a:r>
            <a:r>
              <a:rPr lang="en-US" dirty="0"/>
              <a:t> Includes high-ranking executives such as the President and Vice Presidents, who help in making key decisions on business strategy and execution.</a:t>
            </a:r>
          </a:p>
          <a:p>
            <a:r>
              <a:rPr lang="en-US" b="1" dirty="0"/>
              <a:t>Authority in Organizations:</a:t>
            </a:r>
            <a:endParaRPr lang="en-US" dirty="0"/>
          </a:p>
          <a:p>
            <a:pPr>
              <a:buFont typeface="Arial" panose="020B0604020202020204" pitchFamily="34" charset="0"/>
              <a:buChar char="•"/>
            </a:pPr>
            <a:r>
              <a:rPr lang="en-US" dirty="0"/>
              <a:t>Authority is the legitimate right to make decisions and command others to act.</a:t>
            </a:r>
          </a:p>
          <a:p>
            <a:pPr>
              <a:buFont typeface="Arial" panose="020B0604020202020204" pitchFamily="34" charset="0"/>
              <a:buChar char="•"/>
            </a:pPr>
            <a:r>
              <a:rPr lang="en-US" dirty="0"/>
              <a:t>It flows in a hierarchical manner from stockholders at the top to the operational staff on the ground level.</a:t>
            </a:r>
          </a:p>
          <a:p>
            <a:pPr>
              <a:buFont typeface="Arial" panose="020B0604020202020204" pitchFamily="34" charset="0"/>
              <a:buChar char="•"/>
            </a:pPr>
            <a:r>
              <a:rPr lang="en-US" b="1" dirty="0"/>
              <a:t>Hierarchy Overview:</a:t>
            </a:r>
            <a:endParaRPr lang="en-US" dirty="0"/>
          </a:p>
          <a:p>
            <a:pPr marL="742950" lvl="1" indent="-285750">
              <a:buFont typeface="Arial" panose="020B0604020202020204" pitchFamily="34" charset="0"/>
              <a:buChar char="•"/>
            </a:pPr>
            <a:r>
              <a:rPr lang="en-US" b="1" dirty="0"/>
              <a:t>Strategic Level (Top):</a:t>
            </a:r>
            <a:r>
              <a:rPr lang="en-US" dirty="0"/>
              <a:t> Stockholders, Board of Directors, CEO.</a:t>
            </a:r>
          </a:p>
          <a:p>
            <a:pPr marL="742950" lvl="1" indent="-285750">
              <a:buFont typeface="Arial" panose="020B0604020202020204" pitchFamily="34" charset="0"/>
              <a:buChar char="•"/>
            </a:pPr>
            <a:r>
              <a:rPr lang="en-US" b="1" dirty="0"/>
              <a:t>Tactical Level (Middle):</a:t>
            </a:r>
            <a:r>
              <a:rPr lang="en-US" dirty="0"/>
              <a:t> Top management team, senior managers, and department heads.</a:t>
            </a:r>
          </a:p>
          <a:p>
            <a:pPr marL="742950" lvl="1" indent="-285750">
              <a:buFont typeface="Arial" panose="020B0604020202020204" pitchFamily="34" charset="0"/>
              <a:buChar char="•"/>
            </a:pPr>
            <a:r>
              <a:rPr lang="en-US" b="1" dirty="0"/>
              <a:t>Operational Level (Bottom):</a:t>
            </a:r>
            <a:r>
              <a:rPr lang="en-US" dirty="0"/>
              <a:t> Frontline employees, workers responsible for the day-to-day operations.</a:t>
            </a:r>
          </a:p>
          <a:p>
            <a:r>
              <a:rPr lang="en-US" b="1" dirty="0"/>
              <a:t>Span of Control:</a:t>
            </a:r>
            <a:endParaRPr lang="en-US" dirty="0"/>
          </a:p>
          <a:p>
            <a:pPr>
              <a:buFont typeface="Arial" panose="020B0604020202020204" pitchFamily="34" charset="0"/>
              <a:buChar char="•"/>
            </a:pPr>
            <a:r>
              <a:rPr lang="en-US" dirty="0"/>
              <a:t>The </a:t>
            </a:r>
            <a:r>
              <a:rPr lang="en-US" i="1" dirty="0"/>
              <a:t>span of control</a:t>
            </a:r>
            <a:r>
              <a:rPr lang="en-US" dirty="0"/>
              <a:t> refers to the number of people who report directly to a supervisor or executive.</a:t>
            </a:r>
          </a:p>
          <a:p>
            <a:pPr marL="742950" lvl="1" indent="-285750">
              <a:buFont typeface="Arial" panose="020B0604020202020204" pitchFamily="34" charset="0"/>
              <a:buChar char="•"/>
            </a:pPr>
            <a:r>
              <a:rPr lang="en-US" dirty="0"/>
              <a:t>For example, if a manager oversees 5 employees, then the span of control is 5.</a:t>
            </a:r>
          </a:p>
          <a:p>
            <a:pPr>
              <a:buFont typeface="Arial" panose="020B0604020202020204" pitchFamily="34" charset="0"/>
              <a:buChar char="•"/>
            </a:pPr>
            <a:r>
              <a:rPr lang="en-US" dirty="0"/>
              <a:t>The key concept here is balance – not having too many subordinates reporting to one person.</a:t>
            </a:r>
          </a:p>
          <a:p>
            <a:pPr>
              <a:buFont typeface="Arial" panose="020B0604020202020204" pitchFamily="34" charset="0"/>
              <a:buChar char="•"/>
            </a:pPr>
            <a:r>
              <a:rPr lang="en-US" b="1" dirty="0"/>
              <a:t>Henri Fayol’s Insight (1916):</a:t>
            </a:r>
            <a:r>
              <a:rPr lang="en-US" dirty="0"/>
              <a:t> He suggested that the span of control should be between 3 and 6 subordinates.</a:t>
            </a:r>
          </a:p>
          <a:p>
            <a:pPr marL="742950" lvl="1" indent="-285750">
              <a:buFont typeface="Arial" panose="020B0604020202020204" pitchFamily="34" charset="0"/>
              <a:buChar char="•"/>
            </a:pPr>
            <a:r>
              <a:rPr lang="en-US" b="1" dirty="0"/>
              <a:t>Why?</a:t>
            </a:r>
            <a:r>
              <a:rPr lang="en-US" dirty="0"/>
              <a:t> This range ensures that the manager can effectively supervise without being overwhelmed, maintaining a reasonable cognitive load.</a:t>
            </a:r>
          </a:p>
          <a:p>
            <a:r>
              <a:rPr lang="en-US" b="1" dirty="0"/>
              <a:t>Cultural Impact:</a:t>
            </a:r>
            <a:endParaRPr lang="en-US" dirty="0"/>
          </a:p>
          <a:p>
            <a:pPr>
              <a:buFont typeface="Arial" panose="020B0604020202020204" pitchFamily="34" charset="0"/>
              <a:buChar char="•"/>
            </a:pPr>
            <a:r>
              <a:rPr lang="en-US" dirty="0"/>
              <a:t>The structure and expectations for span of control may vary based on the culture of the country.</a:t>
            </a:r>
          </a:p>
          <a:p>
            <a:pPr marL="742950" lvl="1" indent="-285750">
              <a:buFont typeface="Arial" panose="020B0604020202020204" pitchFamily="34" charset="0"/>
              <a:buChar char="•"/>
            </a:pPr>
            <a:r>
              <a:rPr lang="en-US" dirty="0"/>
              <a:t>For example, cultures that value hierarchy may have a narrower span of control, while others may favor a more decentralized approach.</a:t>
            </a:r>
          </a:p>
          <a:p>
            <a:r>
              <a:rPr lang="en-US" b="1" dirty="0"/>
              <a:t>Cognitive Load:</a:t>
            </a:r>
            <a:endParaRPr lang="en-US" dirty="0"/>
          </a:p>
          <a:p>
            <a:pPr>
              <a:buFont typeface="Arial" panose="020B0604020202020204" pitchFamily="34" charset="0"/>
              <a:buChar char="•"/>
            </a:pPr>
            <a:r>
              <a:rPr lang="en-US" dirty="0"/>
              <a:t>We must consider the </a:t>
            </a:r>
            <a:r>
              <a:rPr lang="en-US" i="1" dirty="0"/>
              <a:t>cognitive load</a:t>
            </a:r>
            <a:r>
              <a:rPr lang="en-US" dirty="0"/>
              <a:t> when determining the appropriate span of control.</a:t>
            </a:r>
          </a:p>
          <a:p>
            <a:pPr marL="742950" lvl="1" indent="-285750">
              <a:buFont typeface="Arial" panose="020B0604020202020204" pitchFamily="34" charset="0"/>
              <a:buChar char="•"/>
            </a:pPr>
            <a:r>
              <a:rPr lang="en-US" dirty="0"/>
              <a:t>Cognitive load refers to the mental effort required to manage and oversee multiple subordinates.</a:t>
            </a:r>
          </a:p>
          <a:p>
            <a:pPr marL="742950" lvl="1" indent="-285750">
              <a:buFont typeface="Arial" panose="020B0604020202020204" pitchFamily="34" charset="0"/>
              <a:buChar char="•"/>
            </a:pPr>
            <a:r>
              <a:rPr lang="en-US" dirty="0"/>
              <a:t>Too many people reporting to a single manager could lead to overload, impairing decision-making and leadership effectiveness.</a:t>
            </a:r>
          </a:p>
          <a:p>
            <a:r>
              <a:rPr lang="en-US" b="1" dirty="0"/>
              <a:t>Conclusion:</a:t>
            </a:r>
            <a:endParaRPr lang="en-US" dirty="0"/>
          </a:p>
          <a:p>
            <a:pPr>
              <a:buFont typeface="Arial" panose="020B0604020202020204" pitchFamily="34" charset="0"/>
              <a:buChar char="•"/>
            </a:pPr>
            <a:r>
              <a:rPr lang="en-US" dirty="0"/>
              <a:t>Vertical differentiation in corporate governance ensures clear lines of authority and decision-making.</a:t>
            </a:r>
          </a:p>
          <a:p>
            <a:pPr>
              <a:buFont typeface="Arial" panose="020B0604020202020204" pitchFamily="34" charset="0"/>
              <a:buChar char="•"/>
            </a:pPr>
            <a:r>
              <a:rPr lang="en-US" dirty="0"/>
              <a:t>It’s important to manage span of control effectively to avoid overburdening leaders, considering both organizational structure and cultural context.</a:t>
            </a:r>
          </a:p>
          <a:p>
            <a:r>
              <a:rPr lang="en-US" b="1" dirty="0"/>
              <a:t>Final Thought:</a:t>
            </a:r>
            <a:endParaRPr lang="en-US" dirty="0"/>
          </a:p>
          <a:p>
            <a:pPr>
              <a:buFont typeface="Arial" panose="020B0604020202020204" pitchFamily="34" charset="0"/>
              <a:buChar char="•"/>
            </a:pPr>
            <a:r>
              <a:rPr lang="en-US" dirty="0"/>
              <a:t>The optimal balance between authority levels and span of control allows for better decision-making, smoother operations, and effective leadership at all levels of the organization.</a:t>
            </a:r>
          </a:p>
          <a:p>
            <a:endParaRPr lang="en-GB" dirty="0"/>
          </a:p>
        </p:txBody>
      </p:sp>
      <p:sp>
        <p:nvSpPr>
          <p:cNvPr id="4" name="Slide Number Placeholder 3"/>
          <p:cNvSpPr>
            <a:spLocks noGrp="1"/>
          </p:cNvSpPr>
          <p:nvPr>
            <p:ph type="sldNum" sz="quarter" idx="5"/>
          </p:nvPr>
        </p:nvSpPr>
        <p:spPr/>
        <p:txBody>
          <a:bodyPr/>
          <a:lstStyle/>
          <a:p>
            <a:fld id="{781AEC5C-605B-44D6-A89F-A941B045DFF2}" type="slidenum">
              <a:rPr lang="en-GB" smtClean="0"/>
              <a:t>8</a:t>
            </a:fld>
            <a:endParaRPr lang="en-GB"/>
          </a:p>
        </p:txBody>
      </p:sp>
    </p:spTree>
    <p:extLst>
      <p:ext uri="{BB962C8B-B14F-4D97-AF65-F5344CB8AC3E}">
        <p14:creationId xmlns:p14="http://schemas.microsoft.com/office/powerpoint/2010/main" val="33158788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a:t>Now, let's explore the concept of </a:t>
            </a:r>
            <a:r>
              <a:rPr lang="en-US" i="1" dirty="0"/>
              <a:t>span of control</a:t>
            </a:r>
            <a:r>
              <a:rPr lang="en-US" dirty="0"/>
              <a:t>, specifically the differences between a </a:t>
            </a:r>
            <a:r>
              <a:rPr lang="en-US" b="1" dirty="0"/>
              <a:t>wide span of control</a:t>
            </a:r>
            <a:r>
              <a:rPr lang="en-US" dirty="0"/>
              <a:t> and a </a:t>
            </a:r>
            <a:r>
              <a:rPr lang="en-US" b="1" dirty="0"/>
              <a:t>narrow span of control</a:t>
            </a:r>
            <a:r>
              <a:rPr lang="en-US" dirty="0"/>
              <a:t>, and how each impacts organizational structure and management effectiveness.</a:t>
            </a:r>
          </a:p>
          <a:p>
            <a:r>
              <a:rPr lang="en-US" b="1" dirty="0"/>
              <a:t>Wide Span of Control:</a:t>
            </a:r>
          </a:p>
          <a:p>
            <a:pPr>
              <a:buFont typeface="Arial" panose="020B0604020202020204" pitchFamily="34" charset="0"/>
              <a:buChar char="•"/>
            </a:pPr>
            <a:r>
              <a:rPr lang="en-US" dirty="0"/>
              <a:t>A </a:t>
            </a:r>
            <a:r>
              <a:rPr lang="en-US" i="1" dirty="0"/>
              <a:t>wide span of control</a:t>
            </a:r>
            <a:r>
              <a:rPr lang="en-US" dirty="0"/>
              <a:t> occurs when a manager has many subordinates (usually more than 6).</a:t>
            </a:r>
          </a:p>
          <a:p>
            <a:r>
              <a:rPr lang="en-US" b="1" dirty="0"/>
              <a:t>Advantages:</a:t>
            </a:r>
            <a:endParaRPr lang="en-US" dirty="0"/>
          </a:p>
          <a:p>
            <a:pPr>
              <a:buFont typeface="Arial" panose="020B0604020202020204" pitchFamily="34" charset="0"/>
              <a:buChar char="•"/>
            </a:pPr>
            <a:r>
              <a:rPr lang="en-US" b="1" dirty="0"/>
              <a:t>Cost-Effective:</a:t>
            </a:r>
            <a:r>
              <a:rPr lang="en-US" dirty="0"/>
              <a:t> Fewer managers are needed, which can reduce overhead costs.</a:t>
            </a:r>
          </a:p>
          <a:p>
            <a:pPr>
              <a:buFont typeface="Arial" panose="020B0604020202020204" pitchFamily="34" charset="0"/>
              <a:buChar char="•"/>
            </a:pPr>
            <a:r>
              <a:rPr lang="en-US" b="1" dirty="0"/>
              <a:t>Greater Autonomy for Employees:</a:t>
            </a:r>
            <a:r>
              <a:rPr lang="en-US" dirty="0"/>
              <a:t> Workers often have more independence and responsibility in their roles.</a:t>
            </a:r>
          </a:p>
          <a:p>
            <a:pPr>
              <a:buFont typeface="Arial" panose="020B0604020202020204" pitchFamily="34" charset="0"/>
              <a:buChar char="•"/>
            </a:pPr>
            <a:r>
              <a:rPr lang="en-US" b="1" dirty="0"/>
              <a:t>Faster Decision-Making:</a:t>
            </a:r>
            <a:r>
              <a:rPr lang="en-US" dirty="0"/>
              <a:t> With fewer layers in the hierarchy, decisions can be made more quickly.</a:t>
            </a:r>
          </a:p>
          <a:p>
            <a:pPr>
              <a:buFont typeface="Arial" panose="020B0604020202020204" pitchFamily="34" charset="0"/>
              <a:buChar char="•"/>
            </a:pPr>
            <a:r>
              <a:rPr lang="en-US" b="1" dirty="0"/>
              <a:t>Improved Communication:</a:t>
            </a:r>
            <a:r>
              <a:rPr lang="en-US" dirty="0"/>
              <a:t> Fewer managerial layers might lead to direct communication between frontline workers and top management.</a:t>
            </a:r>
          </a:p>
          <a:p>
            <a:r>
              <a:rPr lang="en-US" b="1" dirty="0"/>
              <a:t>Challenges:</a:t>
            </a:r>
            <a:endParaRPr lang="en-US" dirty="0"/>
          </a:p>
          <a:p>
            <a:pPr>
              <a:buFont typeface="Arial" panose="020B0604020202020204" pitchFamily="34" charset="0"/>
              <a:buChar char="•"/>
            </a:pPr>
            <a:r>
              <a:rPr lang="en-US" b="1" dirty="0"/>
              <a:t>Manager Overload:</a:t>
            </a:r>
            <a:r>
              <a:rPr lang="en-US" dirty="0"/>
              <a:t> With too many subordinates, the manager may struggle to provide sufficient guidance and support.</a:t>
            </a:r>
          </a:p>
          <a:p>
            <a:pPr>
              <a:buFont typeface="Arial" panose="020B0604020202020204" pitchFamily="34" charset="0"/>
              <a:buChar char="•"/>
            </a:pPr>
            <a:r>
              <a:rPr lang="en-US" b="1" dirty="0"/>
              <a:t>Lack of Supervision:</a:t>
            </a:r>
            <a:r>
              <a:rPr lang="en-US" dirty="0"/>
              <a:t> Limited time with each subordinate could result in less supervision and lower quality control.</a:t>
            </a:r>
          </a:p>
          <a:p>
            <a:pPr>
              <a:buFont typeface="Arial" panose="020B0604020202020204" pitchFamily="34" charset="0"/>
              <a:buChar char="•"/>
            </a:pPr>
            <a:r>
              <a:rPr lang="en-US" b="1" dirty="0"/>
              <a:t>Limited Development:</a:t>
            </a:r>
            <a:r>
              <a:rPr lang="en-US" dirty="0"/>
              <a:t> Managers may not have the time to mentor or develop their employees properly due to the large number of direct reports.</a:t>
            </a:r>
          </a:p>
          <a:p>
            <a:r>
              <a:rPr lang="en-US" b="1" dirty="0"/>
              <a:t>Narrow Span of Control:</a:t>
            </a:r>
          </a:p>
          <a:p>
            <a:pPr>
              <a:buFont typeface="Arial" panose="020B0604020202020204" pitchFamily="34" charset="0"/>
              <a:buChar char="•"/>
            </a:pPr>
            <a:r>
              <a:rPr lang="en-US" dirty="0"/>
              <a:t>A </a:t>
            </a:r>
            <a:r>
              <a:rPr lang="en-US" i="1" dirty="0"/>
              <a:t>narrow span of control</a:t>
            </a:r>
            <a:r>
              <a:rPr lang="en-US" dirty="0"/>
              <a:t> occurs when a manager oversees a small number of subordinates (usually fewer than 6).</a:t>
            </a:r>
          </a:p>
          <a:p>
            <a:r>
              <a:rPr lang="en-US" b="1" dirty="0"/>
              <a:t>Advantages:</a:t>
            </a:r>
            <a:endParaRPr lang="en-US" dirty="0"/>
          </a:p>
          <a:p>
            <a:pPr>
              <a:buFont typeface="Arial" panose="020B0604020202020204" pitchFamily="34" charset="0"/>
              <a:buChar char="•"/>
            </a:pPr>
            <a:r>
              <a:rPr lang="en-US" b="1" dirty="0"/>
              <a:t>Closer Supervision:</a:t>
            </a:r>
            <a:r>
              <a:rPr lang="en-US" dirty="0"/>
              <a:t> Managers can provide more detailed guidance and support to each employee.</a:t>
            </a:r>
          </a:p>
          <a:p>
            <a:pPr>
              <a:buFont typeface="Arial" panose="020B0604020202020204" pitchFamily="34" charset="0"/>
              <a:buChar char="•"/>
            </a:pPr>
            <a:r>
              <a:rPr lang="en-US" b="1" dirty="0"/>
              <a:t>Better Control:</a:t>
            </a:r>
            <a:r>
              <a:rPr lang="en-US" dirty="0"/>
              <a:t> Managers can keep a closer eye on performance and ensure alignment with company goals.</a:t>
            </a:r>
          </a:p>
          <a:p>
            <a:pPr>
              <a:buFont typeface="Arial" panose="020B0604020202020204" pitchFamily="34" charset="0"/>
              <a:buChar char="•"/>
            </a:pPr>
            <a:r>
              <a:rPr lang="en-US" b="1" dirty="0"/>
              <a:t>Clearer Communication:</a:t>
            </a:r>
            <a:r>
              <a:rPr lang="en-US" dirty="0"/>
              <a:t> With fewer people to manage, communication is more targeted and effective.</a:t>
            </a:r>
          </a:p>
          <a:p>
            <a:pPr>
              <a:buFont typeface="Arial" panose="020B0604020202020204" pitchFamily="34" charset="0"/>
              <a:buChar char="•"/>
            </a:pPr>
            <a:r>
              <a:rPr lang="en-US" b="1" dirty="0"/>
              <a:t>Employee Development:</a:t>
            </a:r>
            <a:r>
              <a:rPr lang="en-US" dirty="0"/>
              <a:t> Managers have more time for mentoring and coaching individual team members.</a:t>
            </a:r>
          </a:p>
          <a:p>
            <a:r>
              <a:rPr lang="en-US" b="1" dirty="0"/>
              <a:t>Challenges:</a:t>
            </a:r>
            <a:endParaRPr lang="en-US" dirty="0"/>
          </a:p>
          <a:p>
            <a:pPr>
              <a:buFont typeface="Arial" panose="020B0604020202020204" pitchFamily="34" charset="0"/>
              <a:buChar char="•"/>
            </a:pPr>
            <a:r>
              <a:rPr lang="en-US" b="1" dirty="0"/>
              <a:t>Higher Costs:</a:t>
            </a:r>
            <a:r>
              <a:rPr lang="en-US" dirty="0"/>
              <a:t> More managers are needed, increasing the complexity and cost of the organization.</a:t>
            </a:r>
          </a:p>
          <a:p>
            <a:pPr>
              <a:buFont typeface="Arial" panose="020B0604020202020204" pitchFamily="34" charset="0"/>
              <a:buChar char="•"/>
            </a:pPr>
            <a:r>
              <a:rPr lang="en-US" b="1" dirty="0"/>
              <a:t>Slower Decision-Making:</a:t>
            </a:r>
            <a:r>
              <a:rPr lang="en-US" dirty="0"/>
              <a:t> With more layers of management, decisions may take longer as they need to pass through several levels of authority.</a:t>
            </a:r>
          </a:p>
          <a:p>
            <a:pPr>
              <a:buFont typeface="Arial" panose="020B0604020202020204" pitchFamily="34" charset="0"/>
              <a:buChar char="•"/>
            </a:pPr>
            <a:r>
              <a:rPr lang="en-US" b="1" dirty="0"/>
              <a:t>Reduced Autonomy:</a:t>
            </a:r>
            <a:r>
              <a:rPr lang="en-US" dirty="0"/>
              <a:t> Employees may feel micromanaged and have less room to make decisions on their own.</a:t>
            </a:r>
          </a:p>
          <a:p>
            <a:r>
              <a:rPr lang="en-US" b="1" dirty="0"/>
              <a:t>Key Considerations:</a:t>
            </a:r>
          </a:p>
          <a:p>
            <a:pPr>
              <a:buFont typeface="Arial" panose="020B0604020202020204" pitchFamily="34" charset="0"/>
              <a:buChar char="•"/>
            </a:pPr>
            <a:r>
              <a:rPr lang="en-US" b="1" dirty="0"/>
              <a:t>Organizational Size and Complexity:</a:t>
            </a:r>
            <a:r>
              <a:rPr lang="en-US" dirty="0"/>
              <a:t> Larger and more complex organizations might lean toward a narrow span, while smaller, more straightforward businesses can often function well with a wider span.</a:t>
            </a:r>
          </a:p>
          <a:p>
            <a:pPr>
              <a:buFont typeface="Arial" panose="020B0604020202020204" pitchFamily="34" charset="0"/>
              <a:buChar char="•"/>
            </a:pPr>
            <a:r>
              <a:rPr lang="en-US" b="1" dirty="0"/>
              <a:t>Management Style and Capability:</a:t>
            </a:r>
            <a:r>
              <a:rPr lang="en-US" dirty="0"/>
              <a:t> A wide span may work best in environments where managers trust their teams and delegate effectively. A narrow span is useful where more detailed control and guidance are required.</a:t>
            </a:r>
          </a:p>
          <a:p>
            <a:pPr>
              <a:buFont typeface="Arial" panose="020B0604020202020204" pitchFamily="34" charset="0"/>
              <a:buChar char="•"/>
            </a:pPr>
            <a:r>
              <a:rPr lang="en-US" b="1" dirty="0"/>
              <a:t>Employee Experience:</a:t>
            </a:r>
            <a:r>
              <a:rPr lang="en-US" dirty="0"/>
              <a:t> More experienced workers may thrive under a wider span with less supervision, while less experienced workers may benefit from the close guidance of a narrow span.</a:t>
            </a:r>
          </a:p>
          <a:p>
            <a:r>
              <a:rPr lang="en-US" b="1" dirty="0"/>
              <a:t>Conclusion:</a:t>
            </a:r>
            <a:endParaRPr lang="en-US" dirty="0"/>
          </a:p>
          <a:p>
            <a:pPr>
              <a:buFont typeface="Arial" panose="020B0604020202020204" pitchFamily="34" charset="0"/>
              <a:buChar char="•"/>
            </a:pPr>
            <a:r>
              <a:rPr lang="en-US" dirty="0"/>
              <a:t>Both spans of control have their merits, depending on the organization’s size, culture, and management style.</a:t>
            </a:r>
          </a:p>
          <a:p>
            <a:pPr>
              <a:buFont typeface="Arial" panose="020B0604020202020204" pitchFamily="34" charset="0"/>
              <a:buChar char="•"/>
            </a:pPr>
            <a:r>
              <a:rPr lang="en-US" dirty="0"/>
              <a:t>It’s crucial to find the right balance to optimize efficiency, communication, and employee satisfaction.</a:t>
            </a:r>
          </a:p>
          <a:p>
            <a:endParaRPr lang="en-GB" dirty="0"/>
          </a:p>
        </p:txBody>
      </p:sp>
      <p:sp>
        <p:nvSpPr>
          <p:cNvPr id="4" name="Slide Number Placeholder 3"/>
          <p:cNvSpPr>
            <a:spLocks noGrp="1"/>
          </p:cNvSpPr>
          <p:nvPr>
            <p:ph type="sldNum" sz="quarter" idx="5"/>
          </p:nvPr>
        </p:nvSpPr>
        <p:spPr/>
        <p:txBody>
          <a:bodyPr/>
          <a:lstStyle/>
          <a:p>
            <a:fld id="{781AEC5C-605B-44D6-A89F-A941B045DFF2}" type="slidenum">
              <a:rPr lang="en-GB" smtClean="0"/>
              <a:t>9</a:t>
            </a:fld>
            <a:endParaRPr lang="en-GB"/>
          </a:p>
        </p:txBody>
      </p:sp>
    </p:spTree>
    <p:extLst>
      <p:ext uri="{BB962C8B-B14F-4D97-AF65-F5344CB8AC3E}">
        <p14:creationId xmlns:p14="http://schemas.microsoft.com/office/powerpoint/2010/main" val="28138412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a:t>we’ll dive into the concept of </a:t>
            </a:r>
            <a:r>
              <a:rPr lang="en-US" i="1" dirty="0"/>
              <a:t>horizontal structure</a:t>
            </a:r>
            <a:r>
              <a:rPr lang="en-US" dirty="0"/>
              <a:t> in organizations, focusing on the differences between </a:t>
            </a:r>
            <a:r>
              <a:rPr lang="en-US" i="1" dirty="0"/>
              <a:t>line departments</a:t>
            </a:r>
            <a:r>
              <a:rPr lang="en-US" dirty="0"/>
              <a:t> and </a:t>
            </a:r>
            <a:r>
              <a:rPr lang="en-US" i="1" dirty="0"/>
              <a:t>staff departments</a:t>
            </a:r>
            <a:r>
              <a:rPr lang="en-US" dirty="0"/>
              <a:t>, and various approaches to departmentalization.</a:t>
            </a:r>
          </a:p>
          <a:p>
            <a:r>
              <a:rPr lang="en-US" b="1" dirty="0"/>
              <a:t>Line Departments:</a:t>
            </a:r>
          </a:p>
          <a:p>
            <a:pPr>
              <a:buFont typeface="Arial" panose="020B0604020202020204" pitchFamily="34" charset="0"/>
              <a:buChar char="•"/>
            </a:pPr>
            <a:r>
              <a:rPr lang="en-US" b="1" dirty="0"/>
              <a:t>Definition:</a:t>
            </a:r>
            <a:r>
              <a:rPr lang="en-US" dirty="0"/>
              <a:t> Line departments are the core units that are directly involved in the organization’s primary activities, like production and delivery of goods and services.</a:t>
            </a:r>
          </a:p>
          <a:p>
            <a:pPr>
              <a:buFont typeface="Arial" panose="020B0604020202020204" pitchFamily="34" charset="0"/>
              <a:buChar char="•"/>
            </a:pPr>
            <a:r>
              <a:rPr lang="en-US" b="1" dirty="0"/>
              <a:t>Examples of Line Departments:</a:t>
            </a:r>
            <a:endParaRPr lang="en-US" dirty="0"/>
          </a:p>
          <a:p>
            <a:pPr marL="742950" lvl="1" indent="-285750">
              <a:buFont typeface="Arial" panose="020B0604020202020204" pitchFamily="34" charset="0"/>
              <a:buChar char="•"/>
            </a:pPr>
            <a:r>
              <a:rPr lang="en-US" b="1" dirty="0"/>
              <a:t>Logistics:</a:t>
            </a:r>
            <a:r>
              <a:rPr lang="en-US" dirty="0"/>
              <a:t> Manages the movement of goods and materials, ensuring products are delivered efficiently.</a:t>
            </a:r>
          </a:p>
          <a:p>
            <a:pPr marL="742950" lvl="1" indent="-285750">
              <a:buFont typeface="Arial" panose="020B0604020202020204" pitchFamily="34" charset="0"/>
              <a:buChar char="•"/>
            </a:pPr>
            <a:r>
              <a:rPr lang="en-US" b="1" dirty="0"/>
              <a:t>Marketing:</a:t>
            </a:r>
            <a:r>
              <a:rPr lang="en-US" dirty="0"/>
              <a:t> Responsible for promoting and advertising the company’s products or services.</a:t>
            </a:r>
          </a:p>
          <a:p>
            <a:pPr marL="742950" lvl="1" indent="-285750">
              <a:buFont typeface="Arial" panose="020B0604020202020204" pitchFamily="34" charset="0"/>
              <a:buChar char="•"/>
            </a:pPr>
            <a:r>
              <a:rPr lang="en-US" b="1" dirty="0"/>
              <a:t>Sales:</a:t>
            </a:r>
            <a:r>
              <a:rPr lang="en-US" dirty="0"/>
              <a:t> Engages with customers and sells the company’s offerings.</a:t>
            </a:r>
          </a:p>
          <a:p>
            <a:pPr>
              <a:buFont typeface="Arial" panose="020B0604020202020204" pitchFamily="34" charset="0"/>
              <a:buChar char="•"/>
            </a:pPr>
            <a:r>
              <a:rPr lang="en-US" b="1" dirty="0"/>
              <a:t>Connection to the Value Chain:</a:t>
            </a:r>
            <a:r>
              <a:rPr lang="en-US" dirty="0"/>
              <a:t> These departments directly impact the value chain by adding value to the final product or service through core activities.</a:t>
            </a:r>
          </a:p>
          <a:p>
            <a:r>
              <a:rPr lang="en-US" b="1" dirty="0"/>
              <a:t>Staff Departments:</a:t>
            </a:r>
          </a:p>
          <a:p>
            <a:pPr>
              <a:buFont typeface="Arial" panose="020B0604020202020204" pitchFamily="34" charset="0"/>
              <a:buChar char="•"/>
            </a:pPr>
            <a:r>
              <a:rPr lang="en-US" b="1" dirty="0"/>
              <a:t>Definition:</a:t>
            </a:r>
            <a:r>
              <a:rPr lang="en-US" dirty="0"/>
              <a:t> Staff departments support the line departments by providing specialized services or expertise.</a:t>
            </a:r>
          </a:p>
          <a:p>
            <a:pPr>
              <a:buFont typeface="Arial" panose="020B0604020202020204" pitchFamily="34" charset="0"/>
              <a:buChar char="•"/>
            </a:pPr>
            <a:r>
              <a:rPr lang="en-US" b="1" dirty="0"/>
              <a:t>Examples of Staff Departments:</a:t>
            </a:r>
            <a:endParaRPr lang="en-US" dirty="0"/>
          </a:p>
          <a:p>
            <a:pPr marL="742950" lvl="1" indent="-285750">
              <a:buFont typeface="Arial" panose="020B0604020202020204" pitchFamily="34" charset="0"/>
              <a:buChar char="•"/>
            </a:pPr>
            <a:r>
              <a:rPr lang="en-US" b="1" dirty="0"/>
              <a:t>Legal:</a:t>
            </a:r>
            <a:r>
              <a:rPr lang="en-US" dirty="0"/>
              <a:t> Provides legal counsel and handles compliance matters.</a:t>
            </a:r>
          </a:p>
          <a:p>
            <a:pPr marL="742950" lvl="1" indent="-285750">
              <a:buFont typeface="Arial" panose="020B0604020202020204" pitchFamily="34" charset="0"/>
              <a:buChar char="•"/>
            </a:pPr>
            <a:r>
              <a:rPr lang="en-US" b="1" dirty="0"/>
              <a:t>Accounting:</a:t>
            </a:r>
            <a:r>
              <a:rPr lang="en-US" dirty="0"/>
              <a:t> Manages financial records, budgeting, and reporting.</a:t>
            </a:r>
          </a:p>
          <a:p>
            <a:pPr marL="742950" lvl="1" indent="-285750">
              <a:buFont typeface="Arial" panose="020B0604020202020204" pitchFamily="34" charset="0"/>
              <a:buChar char="•"/>
            </a:pPr>
            <a:r>
              <a:rPr lang="en-US" b="1" dirty="0"/>
              <a:t>Human Resources (HR):</a:t>
            </a:r>
            <a:r>
              <a:rPr lang="en-US" dirty="0"/>
              <a:t> Oversees recruitment, employee relations, and benefits.</a:t>
            </a:r>
          </a:p>
          <a:p>
            <a:pPr>
              <a:buFont typeface="Arial" panose="020B0604020202020204" pitchFamily="34" charset="0"/>
              <a:buChar char="•"/>
            </a:pPr>
            <a:r>
              <a:rPr lang="en-US" b="1" dirty="0"/>
              <a:t>Support Role:</a:t>
            </a:r>
            <a:r>
              <a:rPr lang="en-US" dirty="0"/>
              <a:t> While they don't directly generate revenue, they are essential to the smooth operation of the business and help ensure the line departments can function effectively.</a:t>
            </a:r>
          </a:p>
          <a:p>
            <a:r>
              <a:rPr lang="en-US" b="1" dirty="0"/>
              <a:t>Basic Approaches to Departmentalization:</a:t>
            </a:r>
          </a:p>
          <a:p>
            <a:pPr>
              <a:buFont typeface="+mj-lt"/>
              <a:buAutoNum type="arabicPeriod"/>
            </a:pPr>
            <a:r>
              <a:rPr lang="en-US" b="1" dirty="0"/>
              <a:t>Simple Structure:</a:t>
            </a:r>
            <a:endParaRPr lang="en-US" dirty="0"/>
          </a:p>
          <a:p>
            <a:pPr marL="742950" lvl="1" indent="-285750">
              <a:buFont typeface="+mj-lt"/>
              <a:buAutoNum type="arabicPeriod"/>
            </a:pPr>
            <a:r>
              <a:rPr lang="en-US" b="1" dirty="0"/>
              <a:t>Characteristics:</a:t>
            </a:r>
            <a:r>
              <a:rPr lang="en-US" dirty="0"/>
              <a:t> Involves a small organization with a flat structure, where there are few departments and centralized decision-making.</a:t>
            </a:r>
          </a:p>
          <a:p>
            <a:pPr marL="742950" lvl="1" indent="-285750">
              <a:buFont typeface="+mj-lt"/>
              <a:buAutoNum type="arabicPeriod"/>
            </a:pPr>
            <a:r>
              <a:rPr lang="en-US" b="1" dirty="0"/>
              <a:t>Ideal For:</a:t>
            </a:r>
            <a:r>
              <a:rPr lang="en-US" dirty="0"/>
              <a:t> Small businesses or startups where flexibility and direct control are crucial.</a:t>
            </a:r>
          </a:p>
          <a:p>
            <a:pPr marL="742950" lvl="1" indent="-285750">
              <a:buFont typeface="+mj-lt"/>
              <a:buAutoNum type="arabicPeriod"/>
            </a:pPr>
            <a:r>
              <a:rPr lang="en-US" b="1" dirty="0"/>
              <a:t>Advantages:</a:t>
            </a:r>
            <a:r>
              <a:rPr lang="en-US" dirty="0"/>
              <a:t> Quick decision-making, clear communication, and minimal administrative overhead.</a:t>
            </a:r>
          </a:p>
          <a:p>
            <a:pPr marL="742950" lvl="1" indent="-285750">
              <a:buFont typeface="+mj-lt"/>
              <a:buAutoNum type="arabicPeriod"/>
            </a:pPr>
            <a:r>
              <a:rPr lang="en-US" b="1" dirty="0"/>
              <a:t>Challenges:</a:t>
            </a:r>
            <a:r>
              <a:rPr lang="en-US" dirty="0"/>
              <a:t> May lack specialization and could be less efficient as the business grows.</a:t>
            </a:r>
          </a:p>
          <a:p>
            <a:pPr>
              <a:buFont typeface="+mj-lt"/>
              <a:buAutoNum type="arabicPeriod"/>
            </a:pPr>
            <a:r>
              <a:rPr lang="en-US" b="1" dirty="0"/>
              <a:t>Functional Structure:</a:t>
            </a:r>
            <a:endParaRPr lang="en-US" dirty="0"/>
          </a:p>
          <a:p>
            <a:pPr marL="742950" lvl="1" indent="-285750">
              <a:buFont typeface="+mj-lt"/>
              <a:buAutoNum type="arabicPeriod"/>
            </a:pPr>
            <a:r>
              <a:rPr lang="en-US" b="1" dirty="0"/>
              <a:t>Characteristics:</a:t>
            </a:r>
            <a:r>
              <a:rPr lang="en-US" dirty="0"/>
              <a:t> Divides the organization into departments based on specialized functions, such as marketing, finance, HR, etc.</a:t>
            </a:r>
          </a:p>
          <a:p>
            <a:pPr marL="742950" lvl="1" indent="-285750">
              <a:buFont typeface="+mj-lt"/>
              <a:buAutoNum type="arabicPeriod"/>
            </a:pPr>
            <a:r>
              <a:rPr lang="en-US" b="1" dirty="0"/>
              <a:t>Ideal For:</a:t>
            </a:r>
            <a:r>
              <a:rPr lang="en-US" dirty="0"/>
              <a:t> Medium-sized companies focusing on efficiency and specialization.</a:t>
            </a:r>
          </a:p>
          <a:p>
            <a:pPr marL="742950" lvl="1" indent="-285750">
              <a:buFont typeface="+mj-lt"/>
              <a:buAutoNum type="arabicPeriod"/>
            </a:pPr>
            <a:r>
              <a:rPr lang="en-US" b="1" dirty="0"/>
              <a:t>Advantages:</a:t>
            </a:r>
            <a:r>
              <a:rPr lang="en-US" dirty="0"/>
              <a:t> Clear roles and responsibilities, expertise in each functional area, streamlined operations.</a:t>
            </a:r>
          </a:p>
          <a:p>
            <a:pPr marL="742950" lvl="1" indent="-285750">
              <a:buFont typeface="+mj-lt"/>
              <a:buAutoNum type="arabicPeriod"/>
            </a:pPr>
            <a:r>
              <a:rPr lang="en-US" b="1" dirty="0"/>
              <a:t>Challenges:</a:t>
            </a:r>
            <a:r>
              <a:rPr lang="en-US" dirty="0"/>
              <a:t> Can lead to siloed thinking, poor communication across departments, and a lack of flexibility.</a:t>
            </a:r>
          </a:p>
          <a:p>
            <a:pPr>
              <a:buFont typeface="+mj-lt"/>
              <a:buAutoNum type="arabicPeriod"/>
            </a:pPr>
            <a:r>
              <a:rPr lang="en-US" b="1" dirty="0"/>
              <a:t>Multidivisional Structure (M-Form):</a:t>
            </a:r>
            <a:endParaRPr lang="en-US" dirty="0"/>
          </a:p>
          <a:p>
            <a:pPr marL="742950" lvl="1" indent="-285750">
              <a:buFont typeface="+mj-lt"/>
              <a:buAutoNum type="arabicPeriod"/>
            </a:pPr>
            <a:r>
              <a:rPr lang="en-US" b="1" dirty="0"/>
              <a:t>Characteristics:</a:t>
            </a:r>
            <a:r>
              <a:rPr lang="en-US" dirty="0"/>
              <a:t> Organizes the company into divisions based on products, services, or geographic regions, each with its own functional departments (e.g., a division for North America and another for Europe).</a:t>
            </a:r>
          </a:p>
          <a:p>
            <a:pPr marL="742950" lvl="1" indent="-285750">
              <a:buFont typeface="+mj-lt"/>
              <a:buAutoNum type="arabicPeriod"/>
            </a:pPr>
            <a:r>
              <a:rPr lang="en-US" b="1" dirty="0"/>
              <a:t>Ideal For:</a:t>
            </a:r>
            <a:r>
              <a:rPr lang="en-US" dirty="0"/>
              <a:t> Large companies with diverse product lines or global operations.</a:t>
            </a:r>
          </a:p>
          <a:p>
            <a:pPr marL="742950" lvl="1" indent="-285750">
              <a:buFont typeface="+mj-lt"/>
              <a:buAutoNum type="arabicPeriod"/>
            </a:pPr>
            <a:r>
              <a:rPr lang="en-US" b="1" dirty="0"/>
              <a:t>Advantages:</a:t>
            </a:r>
            <a:r>
              <a:rPr lang="en-US" dirty="0"/>
              <a:t> Decentralized decision-making, flexibility, and autonomy for each division to respond to its market.</a:t>
            </a:r>
          </a:p>
          <a:p>
            <a:pPr marL="742950" lvl="1" indent="-285750">
              <a:buFont typeface="+mj-lt"/>
              <a:buAutoNum type="arabicPeriod"/>
            </a:pPr>
            <a:r>
              <a:rPr lang="en-US" b="1" dirty="0"/>
              <a:t>Challenges:</a:t>
            </a:r>
            <a:r>
              <a:rPr lang="en-US" dirty="0"/>
              <a:t> Potential for duplication of resources and lack of synergy across divisions.</a:t>
            </a:r>
          </a:p>
          <a:p>
            <a:pPr>
              <a:buFont typeface="+mj-lt"/>
              <a:buAutoNum type="arabicPeriod"/>
            </a:pPr>
            <a:r>
              <a:rPr lang="en-US" b="1" dirty="0"/>
              <a:t>Matrix Structure:</a:t>
            </a:r>
            <a:endParaRPr lang="en-US" dirty="0"/>
          </a:p>
          <a:p>
            <a:pPr marL="742950" lvl="1" indent="-285750">
              <a:buFont typeface="+mj-lt"/>
              <a:buAutoNum type="arabicPeriod"/>
            </a:pPr>
            <a:r>
              <a:rPr lang="en-US" b="1" dirty="0"/>
              <a:t>Characteristics:</a:t>
            </a:r>
            <a:r>
              <a:rPr lang="en-US" dirty="0"/>
              <a:t> Combines functional and divisional structures, where employees have dual reporting lines (to both a functional manager and a divisional manager).</a:t>
            </a:r>
          </a:p>
          <a:p>
            <a:pPr marL="742950" lvl="1" indent="-285750">
              <a:buFont typeface="+mj-lt"/>
              <a:buAutoNum type="arabicPeriod"/>
            </a:pPr>
            <a:r>
              <a:rPr lang="en-US" b="1" dirty="0"/>
              <a:t>Ideal For:</a:t>
            </a:r>
            <a:r>
              <a:rPr lang="en-US" dirty="0"/>
              <a:t> Complex organizations needing collaboration across departments and projects.</a:t>
            </a:r>
          </a:p>
          <a:p>
            <a:pPr marL="742950" lvl="1" indent="-285750">
              <a:buFont typeface="+mj-lt"/>
              <a:buAutoNum type="arabicPeriod"/>
            </a:pPr>
            <a:r>
              <a:rPr lang="en-US" b="1" dirty="0"/>
              <a:t>Advantages:</a:t>
            </a:r>
            <a:r>
              <a:rPr lang="en-US" dirty="0"/>
              <a:t> Flexibility, better communication, and resource sharing across functions and divisions.</a:t>
            </a:r>
          </a:p>
          <a:p>
            <a:pPr marL="742950" lvl="1" indent="-285750">
              <a:buFont typeface="+mj-lt"/>
              <a:buAutoNum type="arabicPeriod"/>
            </a:pPr>
            <a:r>
              <a:rPr lang="en-US" b="1" dirty="0"/>
              <a:t>Challenges:</a:t>
            </a:r>
            <a:r>
              <a:rPr lang="en-US" dirty="0"/>
              <a:t> Can lead to confusion and conflicts due to the dual reporting lines and complexity in management.</a:t>
            </a:r>
          </a:p>
          <a:p>
            <a:r>
              <a:rPr lang="en-US" b="1" dirty="0"/>
              <a:t>Conclusion:</a:t>
            </a:r>
            <a:endParaRPr lang="en-US" dirty="0"/>
          </a:p>
          <a:p>
            <a:pPr>
              <a:buFont typeface="Arial" panose="020B0604020202020204" pitchFamily="34" charset="0"/>
              <a:buChar char="•"/>
            </a:pPr>
            <a:r>
              <a:rPr lang="en-US" dirty="0"/>
              <a:t>The choice of departmentalization approach depends on the organization’s size, complexity, and goals.</a:t>
            </a:r>
          </a:p>
          <a:p>
            <a:pPr>
              <a:buFont typeface="Arial" panose="020B0604020202020204" pitchFamily="34" charset="0"/>
              <a:buChar char="•"/>
            </a:pPr>
            <a:r>
              <a:rPr lang="en-US" dirty="0"/>
              <a:t>Line departments play a direct role in the organization’s core activities, while staff departments provide necessary support.</a:t>
            </a:r>
          </a:p>
          <a:p>
            <a:pPr>
              <a:buFont typeface="Arial" panose="020B0604020202020204" pitchFamily="34" charset="0"/>
              <a:buChar char="•"/>
            </a:pPr>
            <a:r>
              <a:rPr lang="en-US" dirty="0"/>
              <a:t>Understanding these structures helps optimize coordination, efficiency, and flexibility within the organization.</a:t>
            </a:r>
          </a:p>
          <a:p>
            <a:endParaRPr lang="en-GB" dirty="0"/>
          </a:p>
        </p:txBody>
      </p:sp>
      <p:sp>
        <p:nvSpPr>
          <p:cNvPr id="4" name="Slide Number Placeholder 3"/>
          <p:cNvSpPr>
            <a:spLocks noGrp="1"/>
          </p:cNvSpPr>
          <p:nvPr>
            <p:ph type="sldNum" sz="quarter" idx="5"/>
          </p:nvPr>
        </p:nvSpPr>
        <p:spPr/>
        <p:txBody>
          <a:bodyPr/>
          <a:lstStyle/>
          <a:p>
            <a:fld id="{781AEC5C-605B-44D6-A89F-A941B045DFF2}" type="slidenum">
              <a:rPr lang="en-GB" smtClean="0"/>
              <a:t>10</a:t>
            </a:fld>
            <a:endParaRPr lang="en-GB"/>
          </a:p>
        </p:txBody>
      </p:sp>
    </p:spTree>
    <p:extLst>
      <p:ext uri="{BB962C8B-B14F-4D97-AF65-F5344CB8AC3E}">
        <p14:creationId xmlns:p14="http://schemas.microsoft.com/office/powerpoint/2010/main" val="1712584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a:t>Let’s now examine the role of </a:t>
            </a:r>
            <a:r>
              <a:rPr lang="en-US" i="1" dirty="0"/>
              <a:t>hierarchy</a:t>
            </a:r>
            <a:r>
              <a:rPr lang="en-US" dirty="0"/>
              <a:t> in organizations, focusing on how it functions for </a:t>
            </a:r>
            <a:r>
              <a:rPr lang="en-US" i="1" dirty="0"/>
              <a:t>control</a:t>
            </a:r>
            <a:r>
              <a:rPr lang="en-US" dirty="0"/>
              <a:t>, </a:t>
            </a:r>
            <a:r>
              <a:rPr lang="en-US" i="1" dirty="0"/>
              <a:t>coordination</a:t>
            </a:r>
            <a:r>
              <a:rPr lang="en-US" dirty="0"/>
              <a:t>, and </a:t>
            </a:r>
            <a:r>
              <a:rPr lang="en-US" i="1" dirty="0"/>
              <a:t>adaptability</a:t>
            </a:r>
            <a:r>
              <a:rPr lang="en-US" dirty="0"/>
              <a:t>. We’ll also explore the concepts of </a:t>
            </a:r>
            <a:r>
              <a:rPr lang="en-US" i="1" dirty="0"/>
              <a:t>bureaucracy</a:t>
            </a:r>
            <a:r>
              <a:rPr lang="en-US" dirty="0"/>
              <a:t> and </a:t>
            </a:r>
            <a:r>
              <a:rPr lang="en-US" i="1" dirty="0"/>
              <a:t>modularity</a:t>
            </a:r>
            <a:r>
              <a:rPr lang="en-US" dirty="0"/>
              <a:t>.</a:t>
            </a:r>
          </a:p>
          <a:p>
            <a:r>
              <a:rPr lang="en-US" b="1" dirty="0"/>
              <a:t>Hierarchy as Control:</a:t>
            </a:r>
          </a:p>
          <a:p>
            <a:pPr>
              <a:buFont typeface="Arial" panose="020B0604020202020204" pitchFamily="34" charset="0"/>
              <a:buChar char="•"/>
            </a:pPr>
            <a:r>
              <a:rPr lang="en-US" dirty="0"/>
              <a:t>Hierarchy is often used in organizations as a way to maintain control and ensure tasks are completed efficiently.</a:t>
            </a:r>
          </a:p>
          <a:p>
            <a:pPr marL="742950" lvl="1" indent="-285750">
              <a:buFont typeface="Arial" panose="020B0604020202020204" pitchFamily="34" charset="0"/>
              <a:buChar char="•"/>
            </a:pPr>
            <a:r>
              <a:rPr lang="en-US" b="1" dirty="0"/>
              <a:t>Control Mechanism:</a:t>
            </a:r>
            <a:r>
              <a:rPr lang="en-US" dirty="0"/>
              <a:t> A clear hierarchy establishes authority, defining who has decision-making power at different levels.</a:t>
            </a:r>
          </a:p>
          <a:p>
            <a:pPr marL="742950" lvl="1" indent="-285750">
              <a:buFont typeface="Arial" panose="020B0604020202020204" pitchFamily="34" charset="0"/>
              <a:buChar char="•"/>
            </a:pPr>
            <a:r>
              <a:rPr lang="en-US" b="1" dirty="0"/>
              <a:t>Enforcement of Rules and Regulations:</a:t>
            </a:r>
            <a:r>
              <a:rPr lang="en-US" dirty="0"/>
              <a:t> Top management ensures that processes and policies are followed, which maintains order and reduces confusion.</a:t>
            </a:r>
          </a:p>
          <a:p>
            <a:r>
              <a:rPr lang="en-US" b="1" dirty="0"/>
              <a:t>Bureaucracy:</a:t>
            </a:r>
          </a:p>
          <a:p>
            <a:pPr>
              <a:buFont typeface="Arial" panose="020B0604020202020204" pitchFamily="34" charset="0"/>
              <a:buChar char="•"/>
            </a:pPr>
            <a:r>
              <a:rPr lang="en-US" b="1" dirty="0"/>
              <a:t>Definition:</a:t>
            </a:r>
            <a:r>
              <a:rPr lang="en-US" dirty="0"/>
              <a:t> Bureaucracy is an organizational system characterized by a strict set of rules, procedures, and regulations to control activities.</a:t>
            </a:r>
          </a:p>
          <a:p>
            <a:pPr marL="742950" lvl="1" indent="-285750">
              <a:buFont typeface="Arial" panose="020B0604020202020204" pitchFamily="34" charset="0"/>
              <a:buChar char="•"/>
            </a:pPr>
            <a:r>
              <a:rPr lang="en-US" dirty="0"/>
              <a:t>Bureaucracies rely on formal rules to ensure consistency, accountability, and transparency in decision-making.</a:t>
            </a:r>
          </a:p>
          <a:p>
            <a:pPr marL="742950" lvl="1" indent="-285750">
              <a:buFont typeface="Arial" panose="020B0604020202020204" pitchFamily="34" charset="0"/>
              <a:buChar char="•"/>
            </a:pPr>
            <a:r>
              <a:rPr lang="en-US" dirty="0"/>
              <a:t>While this structure ensures clear accountability, it can sometimes lead to slow decision-making and rigidity.</a:t>
            </a:r>
          </a:p>
          <a:p>
            <a:r>
              <a:rPr lang="en-US" b="1" dirty="0"/>
              <a:t>Pros of Bureaucracy:</a:t>
            </a:r>
            <a:endParaRPr lang="en-US" dirty="0"/>
          </a:p>
          <a:p>
            <a:pPr>
              <a:buFont typeface="Arial" panose="020B0604020202020204" pitchFamily="34" charset="0"/>
              <a:buChar char="•"/>
            </a:pPr>
            <a:r>
              <a:rPr lang="en-US" dirty="0"/>
              <a:t>Clear chain of command.</a:t>
            </a:r>
          </a:p>
          <a:p>
            <a:pPr>
              <a:buFont typeface="Arial" panose="020B0604020202020204" pitchFamily="34" charset="0"/>
              <a:buChar char="•"/>
            </a:pPr>
            <a:r>
              <a:rPr lang="en-US" dirty="0"/>
              <a:t>Well-defined roles and responsibilities.</a:t>
            </a:r>
          </a:p>
          <a:p>
            <a:pPr>
              <a:buFont typeface="Arial" panose="020B0604020202020204" pitchFamily="34" charset="0"/>
              <a:buChar char="•"/>
            </a:pPr>
            <a:r>
              <a:rPr lang="en-US" dirty="0"/>
              <a:t>Reduced risk of arbitrary decisions.</a:t>
            </a:r>
          </a:p>
          <a:p>
            <a:r>
              <a:rPr lang="en-US" b="1" dirty="0"/>
              <a:t>Cons of Bureaucracy:</a:t>
            </a:r>
            <a:endParaRPr lang="en-US" dirty="0"/>
          </a:p>
          <a:p>
            <a:pPr>
              <a:buFont typeface="Arial" panose="020B0604020202020204" pitchFamily="34" charset="0"/>
              <a:buChar char="•"/>
            </a:pPr>
            <a:r>
              <a:rPr lang="en-US" dirty="0"/>
              <a:t>Can be slow and inflexible.</a:t>
            </a:r>
          </a:p>
          <a:p>
            <a:pPr>
              <a:buFont typeface="Arial" panose="020B0604020202020204" pitchFamily="34" charset="0"/>
              <a:buChar char="•"/>
            </a:pPr>
            <a:r>
              <a:rPr lang="en-US" dirty="0"/>
              <a:t>Employees may feel restricted by excessive rules.</a:t>
            </a:r>
          </a:p>
          <a:p>
            <a:r>
              <a:rPr lang="en-US" b="1" dirty="0"/>
              <a:t>Hierarchy as Coordination:</a:t>
            </a:r>
          </a:p>
          <a:p>
            <a:pPr>
              <a:buFont typeface="Arial" panose="020B0604020202020204" pitchFamily="34" charset="0"/>
              <a:buChar char="•"/>
            </a:pPr>
            <a:r>
              <a:rPr lang="en-US" dirty="0"/>
              <a:t>Hierarchy is not just for control; it also serves as a tool for </a:t>
            </a:r>
            <a:r>
              <a:rPr lang="en-US" b="1" dirty="0"/>
              <a:t>coordination</a:t>
            </a:r>
            <a:r>
              <a:rPr lang="en-US" dirty="0"/>
              <a:t> across different departments and levels.</a:t>
            </a:r>
          </a:p>
          <a:p>
            <a:pPr marL="742950" lvl="1" indent="-285750">
              <a:buFont typeface="Arial" panose="020B0604020202020204" pitchFamily="34" charset="0"/>
              <a:buChar char="•"/>
            </a:pPr>
            <a:r>
              <a:rPr lang="en-US" dirty="0"/>
              <a:t>It helps to align goals, allocate resources, and ensure activities are synchronized.</a:t>
            </a:r>
          </a:p>
          <a:p>
            <a:pPr marL="742950" lvl="1" indent="-285750">
              <a:buFont typeface="Arial" panose="020B0604020202020204" pitchFamily="34" charset="0"/>
              <a:buChar char="•"/>
            </a:pPr>
            <a:r>
              <a:rPr lang="en-US" dirty="0"/>
              <a:t>Each level in the hierarchy communicates with the level directly below or above to keep everyone aligned and working towards the same objectives.</a:t>
            </a:r>
          </a:p>
          <a:p>
            <a:r>
              <a:rPr lang="en-US" b="1" dirty="0"/>
              <a:t>Coordination Benefits:</a:t>
            </a:r>
            <a:endParaRPr lang="en-US" dirty="0"/>
          </a:p>
          <a:p>
            <a:pPr>
              <a:buFont typeface="Arial" panose="020B0604020202020204" pitchFamily="34" charset="0"/>
              <a:buChar char="•"/>
            </a:pPr>
            <a:r>
              <a:rPr lang="en-US" dirty="0"/>
              <a:t>Ensures a unified approach to organizational goals.</a:t>
            </a:r>
          </a:p>
          <a:p>
            <a:pPr>
              <a:buFont typeface="Arial" panose="020B0604020202020204" pitchFamily="34" charset="0"/>
              <a:buChar char="•"/>
            </a:pPr>
            <a:r>
              <a:rPr lang="en-US" dirty="0"/>
              <a:t>Clarifies roles in cross-functional projects or initiatives.</a:t>
            </a:r>
          </a:p>
          <a:p>
            <a:r>
              <a:rPr lang="en-US" b="1" dirty="0"/>
              <a:t>Modularity:</a:t>
            </a:r>
          </a:p>
          <a:p>
            <a:pPr>
              <a:buFont typeface="Arial" panose="020B0604020202020204" pitchFamily="34" charset="0"/>
              <a:buChar char="•"/>
            </a:pPr>
            <a:r>
              <a:rPr lang="en-US" b="1" dirty="0"/>
              <a:t>Definition:</a:t>
            </a:r>
            <a:r>
              <a:rPr lang="en-US" dirty="0"/>
              <a:t> Modularity refers to organizing the company into separate, self-contained units (modules) that can operate independently but still align with the overall goals of the company.</a:t>
            </a:r>
          </a:p>
          <a:p>
            <a:pPr marL="742950" lvl="1" indent="-285750">
              <a:buFont typeface="Arial" panose="020B0604020202020204" pitchFamily="34" charset="0"/>
              <a:buChar char="•"/>
            </a:pPr>
            <a:r>
              <a:rPr lang="en-US" b="1" dirty="0"/>
              <a:t>Flexibility:</a:t>
            </a:r>
            <a:r>
              <a:rPr lang="en-US" dirty="0"/>
              <a:t> Each module can adapt to changing conditions without disrupting the entire organization.</a:t>
            </a:r>
          </a:p>
          <a:p>
            <a:pPr marL="742950" lvl="1" indent="-285750">
              <a:buFont typeface="Arial" panose="020B0604020202020204" pitchFamily="34" charset="0"/>
              <a:buChar char="•"/>
            </a:pPr>
            <a:r>
              <a:rPr lang="en-US" b="1" dirty="0"/>
              <a:t>Efficiency:</a:t>
            </a:r>
            <a:r>
              <a:rPr lang="en-US" dirty="0"/>
              <a:t> Allows for specialization and can improve innovation by encouraging different parts of the organization to focus on specific functions.</a:t>
            </a:r>
          </a:p>
          <a:p>
            <a:r>
              <a:rPr lang="en-US" b="1" dirty="0"/>
              <a:t>Example:</a:t>
            </a:r>
            <a:r>
              <a:rPr lang="en-US" dirty="0"/>
              <a:t> A modular approach might be seen in companies with independent product divisions or regional operations, each managing its own processes and decisions but following overarching organizational objectives.</a:t>
            </a:r>
          </a:p>
          <a:p>
            <a:r>
              <a:rPr lang="en-US" b="1" dirty="0"/>
              <a:t>Economizing on Coordination:</a:t>
            </a:r>
          </a:p>
          <a:p>
            <a:pPr>
              <a:buFont typeface="Arial" panose="020B0604020202020204" pitchFamily="34" charset="0"/>
              <a:buChar char="•"/>
            </a:pPr>
            <a:r>
              <a:rPr lang="en-US" b="1" dirty="0"/>
              <a:t>Goal:</a:t>
            </a:r>
            <a:r>
              <a:rPr lang="en-US" dirty="0"/>
              <a:t> Hierarchy allows organizations to economize on coordination by organizing tasks into manageable units and defining clear reporting relationships.</a:t>
            </a:r>
          </a:p>
          <a:p>
            <a:pPr marL="742950" lvl="1" indent="-285750">
              <a:buFont typeface="Arial" panose="020B0604020202020204" pitchFamily="34" charset="0"/>
              <a:buChar char="•"/>
            </a:pPr>
            <a:r>
              <a:rPr lang="en-US" b="1" dirty="0"/>
              <a:t>Reducing Complexity:</a:t>
            </a:r>
            <a:r>
              <a:rPr lang="en-US" dirty="0"/>
              <a:t> By defining clear roles and responsibilities, hierarchy reduces the need for constant communication and conflict resolution between departments.</a:t>
            </a:r>
          </a:p>
          <a:p>
            <a:pPr marL="742950" lvl="1" indent="-285750">
              <a:buFont typeface="Arial" panose="020B0604020202020204" pitchFamily="34" charset="0"/>
              <a:buChar char="•"/>
            </a:pPr>
            <a:r>
              <a:rPr lang="en-US" b="1" dirty="0"/>
              <a:t>Efficiency in Decision-Making:</a:t>
            </a:r>
            <a:r>
              <a:rPr lang="en-US" dirty="0"/>
              <a:t> The chain of command streamlines decisions, reducing the need for continuous back-and-forth.</a:t>
            </a:r>
          </a:p>
          <a:p>
            <a:r>
              <a:rPr lang="en-US" b="1" dirty="0"/>
              <a:t>Adaptability:</a:t>
            </a:r>
          </a:p>
          <a:p>
            <a:pPr>
              <a:buFont typeface="Arial" panose="020B0604020202020204" pitchFamily="34" charset="0"/>
              <a:buChar char="•"/>
            </a:pPr>
            <a:r>
              <a:rPr lang="en-US" dirty="0"/>
              <a:t>While hierarchy provides control and coordination, organizations also need to remain </a:t>
            </a:r>
            <a:r>
              <a:rPr lang="en-US" b="1" dirty="0"/>
              <a:t>adaptive</a:t>
            </a:r>
            <a:r>
              <a:rPr lang="en-US" dirty="0"/>
              <a:t> to change.</a:t>
            </a:r>
          </a:p>
          <a:p>
            <a:pPr marL="742950" lvl="1" indent="-285750">
              <a:buFont typeface="Arial" panose="020B0604020202020204" pitchFamily="34" charset="0"/>
              <a:buChar char="•"/>
            </a:pPr>
            <a:r>
              <a:rPr lang="en-US" dirty="0"/>
              <a:t>A flexible hierarchy allows organizations to adjust to market or environmental changes without too much disruption.</a:t>
            </a:r>
          </a:p>
          <a:p>
            <a:pPr marL="742950" lvl="1" indent="-285750">
              <a:buFont typeface="Arial" panose="020B0604020202020204" pitchFamily="34" charset="0"/>
              <a:buChar char="•"/>
            </a:pPr>
            <a:r>
              <a:rPr lang="en-US" dirty="0"/>
              <a:t>Modularity, with its self-contained units, promotes this adaptability by allowing parts of the organization to evolve independently in response to external or internal changes.</a:t>
            </a:r>
          </a:p>
          <a:p>
            <a:r>
              <a:rPr lang="en-US" b="1" dirty="0"/>
              <a:t>Key Point:</a:t>
            </a:r>
            <a:r>
              <a:rPr lang="en-US" dirty="0"/>
              <a:t> Hierarchy must balance control with flexibility, ensuring that the organization can respond to change while maintaining stability.</a:t>
            </a:r>
          </a:p>
          <a:p>
            <a:r>
              <a:rPr lang="en-US" b="1" dirty="0"/>
              <a:t>Conclusion:</a:t>
            </a:r>
            <a:endParaRPr lang="en-US" dirty="0"/>
          </a:p>
          <a:p>
            <a:pPr>
              <a:buFont typeface="Arial" panose="020B0604020202020204" pitchFamily="34" charset="0"/>
              <a:buChar char="•"/>
            </a:pPr>
            <a:r>
              <a:rPr lang="en-US" dirty="0"/>
              <a:t>Hierarchy plays a crucial role in control, coordination, and adaptability.</a:t>
            </a:r>
          </a:p>
          <a:p>
            <a:pPr>
              <a:buFont typeface="Arial" panose="020B0604020202020204" pitchFamily="34" charset="0"/>
              <a:buChar char="•"/>
            </a:pPr>
            <a:r>
              <a:rPr lang="en-US" dirty="0"/>
              <a:t>Bureaucracy enforces structure, but can be limiting, while modularity allows for greater flexibility and efficiency.</a:t>
            </a:r>
          </a:p>
          <a:p>
            <a:pPr>
              <a:buFont typeface="Arial" panose="020B0604020202020204" pitchFamily="34" charset="0"/>
              <a:buChar char="•"/>
            </a:pPr>
            <a:r>
              <a:rPr lang="en-US" dirty="0"/>
              <a:t>Effective use of hierarchy can lead to a well-coordinated, adaptable organization without unnecessary complexity.</a:t>
            </a:r>
          </a:p>
          <a:p>
            <a:endParaRPr lang="en-GB" dirty="0"/>
          </a:p>
        </p:txBody>
      </p:sp>
      <p:sp>
        <p:nvSpPr>
          <p:cNvPr id="4" name="Slide Number Placeholder 3"/>
          <p:cNvSpPr>
            <a:spLocks noGrp="1"/>
          </p:cNvSpPr>
          <p:nvPr>
            <p:ph type="sldNum" sz="quarter" idx="5"/>
          </p:nvPr>
        </p:nvSpPr>
        <p:spPr/>
        <p:txBody>
          <a:bodyPr/>
          <a:lstStyle/>
          <a:p>
            <a:fld id="{781AEC5C-605B-44D6-A89F-A941B045DFF2}" type="slidenum">
              <a:rPr lang="en-GB" smtClean="0"/>
              <a:t>11</a:t>
            </a:fld>
            <a:endParaRPr lang="en-GB"/>
          </a:p>
        </p:txBody>
      </p:sp>
    </p:spTree>
    <p:extLst>
      <p:ext uri="{BB962C8B-B14F-4D97-AF65-F5344CB8AC3E}">
        <p14:creationId xmlns:p14="http://schemas.microsoft.com/office/powerpoint/2010/main" val="15424821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64044-F9D7-9581-50DC-B33C9764886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10BEFC47-7907-2AB1-B84F-03758FD0AFC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F16850A2-17C3-6DA1-8569-F2CFFB8CDF72}"/>
              </a:ext>
            </a:extLst>
          </p:cNvPr>
          <p:cNvSpPr>
            <a:spLocks noGrp="1"/>
          </p:cNvSpPr>
          <p:nvPr>
            <p:ph type="dt" sz="half" idx="10"/>
          </p:nvPr>
        </p:nvSpPr>
        <p:spPr/>
        <p:txBody>
          <a:bodyPr/>
          <a:lstStyle/>
          <a:p>
            <a:fld id="{5280761A-5E0E-4E7F-BC4C-BBF257F3E861}" type="datetimeFigureOut">
              <a:rPr lang="en-GB" smtClean="0"/>
              <a:t>09/07/2025</a:t>
            </a:fld>
            <a:endParaRPr lang="en-GB"/>
          </a:p>
        </p:txBody>
      </p:sp>
      <p:sp>
        <p:nvSpPr>
          <p:cNvPr id="5" name="Footer Placeholder 4">
            <a:extLst>
              <a:ext uri="{FF2B5EF4-FFF2-40B4-BE49-F238E27FC236}">
                <a16:creationId xmlns:a16="http://schemas.microsoft.com/office/drawing/2014/main" id="{527D523C-9FDF-2999-C64A-DAE4BBBBD1A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8D8B2BB-7DD2-08B1-5BFE-B352F73EA934}"/>
              </a:ext>
            </a:extLst>
          </p:cNvPr>
          <p:cNvSpPr>
            <a:spLocks noGrp="1"/>
          </p:cNvSpPr>
          <p:nvPr>
            <p:ph type="sldNum" sz="quarter" idx="12"/>
          </p:nvPr>
        </p:nvSpPr>
        <p:spPr/>
        <p:txBody>
          <a:bodyPr/>
          <a:lstStyle/>
          <a:p>
            <a:fld id="{C8DB8CE0-B8DC-4828-A56E-F8094928DD63}" type="slidenum">
              <a:rPr lang="en-GB" smtClean="0"/>
              <a:t>‹#›</a:t>
            </a:fld>
            <a:endParaRPr lang="en-GB"/>
          </a:p>
        </p:txBody>
      </p:sp>
    </p:spTree>
    <p:extLst>
      <p:ext uri="{BB962C8B-B14F-4D97-AF65-F5344CB8AC3E}">
        <p14:creationId xmlns:p14="http://schemas.microsoft.com/office/powerpoint/2010/main" val="27015547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3DB97-7F1A-A869-410A-56429DC5AA5D}"/>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EB2DB12B-297A-228B-BCDF-5A1665B44BF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FC9AAD89-D6C7-B8C1-173D-6F6F997BB587}"/>
              </a:ext>
            </a:extLst>
          </p:cNvPr>
          <p:cNvSpPr>
            <a:spLocks noGrp="1"/>
          </p:cNvSpPr>
          <p:nvPr>
            <p:ph type="dt" sz="half" idx="10"/>
          </p:nvPr>
        </p:nvSpPr>
        <p:spPr/>
        <p:txBody>
          <a:bodyPr/>
          <a:lstStyle/>
          <a:p>
            <a:fld id="{5280761A-5E0E-4E7F-BC4C-BBF257F3E861}" type="datetimeFigureOut">
              <a:rPr lang="en-GB" smtClean="0"/>
              <a:t>09/07/2025</a:t>
            </a:fld>
            <a:endParaRPr lang="en-GB"/>
          </a:p>
        </p:txBody>
      </p:sp>
      <p:sp>
        <p:nvSpPr>
          <p:cNvPr id="5" name="Footer Placeholder 4">
            <a:extLst>
              <a:ext uri="{FF2B5EF4-FFF2-40B4-BE49-F238E27FC236}">
                <a16:creationId xmlns:a16="http://schemas.microsoft.com/office/drawing/2014/main" id="{97B1664B-2F34-D8FC-83EC-00FAED9AF73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AD01231-AD0B-FE20-C7AE-FC621A26AEB3}"/>
              </a:ext>
            </a:extLst>
          </p:cNvPr>
          <p:cNvSpPr>
            <a:spLocks noGrp="1"/>
          </p:cNvSpPr>
          <p:nvPr>
            <p:ph type="sldNum" sz="quarter" idx="12"/>
          </p:nvPr>
        </p:nvSpPr>
        <p:spPr/>
        <p:txBody>
          <a:bodyPr/>
          <a:lstStyle/>
          <a:p>
            <a:fld id="{C8DB8CE0-B8DC-4828-A56E-F8094928DD63}" type="slidenum">
              <a:rPr lang="en-GB" smtClean="0"/>
              <a:t>‹#›</a:t>
            </a:fld>
            <a:endParaRPr lang="en-GB"/>
          </a:p>
        </p:txBody>
      </p:sp>
    </p:spTree>
    <p:extLst>
      <p:ext uri="{BB962C8B-B14F-4D97-AF65-F5344CB8AC3E}">
        <p14:creationId xmlns:p14="http://schemas.microsoft.com/office/powerpoint/2010/main" val="4964129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64925DA-1BE5-16DF-6C87-9A471C571D29}"/>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87701EA6-12EB-A23F-B9AF-7A3E8B5A5DE7}"/>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4A3FD60C-8400-177A-AA61-6BE3FAC3A86E}"/>
              </a:ext>
            </a:extLst>
          </p:cNvPr>
          <p:cNvSpPr>
            <a:spLocks noGrp="1"/>
          </p:cNvSpPr>
          <p:nvPr>
            <p:ph type="dt" sz="half" idx="10"/>
          </p:nvPr>
        </p:nvSpPr>
        <p:spPr/>
        <p:txBody>
          <a:bodyPr/>
          <a:lstStyle/>
          <a:p>
            <a:fld id="{5280761A-5E0E-4E7F-BC4C-BBF257F3E861}" type="datetimeFigureOut">
              <a:rPr lang="en-GB" smtClean="0"/>
              <a:t>09/07/2025</a:t>
            </a:fld>
            <a:endParaRPr lang="en-GB"/>
          </a:p>
        </p:txBody>
      </p:sp>
      <p:sp>
        <p:nvSpPr>
          <p:cNvPr id="5" name="Footer Placeholder 4">
            <a:extLst>
              <a:ext uri="{FF2B5EF4-FFF2-40B4-BE49-F238E27FC236}">
                <a16:creationId xmlns:a16="http://schemas.microsoft.com/office/drawing/2014/main" id="{874125D2-A96F-D3E2-0754-36451DB7777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522F39F-1C56-D2C4-4E2B-9A1A419E6B15}"/>
              </a:ext>
            </a:extLst>
          </p:cNvPr>
          <p:cNvSpPr>
            <a:spLocks noGrp="1"/>
          </p:cNvSpPr>
          <p:nvPr>
            <p:ph type="sldNum" sz="quarter" idx="12"/>
          </p:nvPr>
        </p:nvSpPr>
        <p:spPr/>
        <p:txBody>
          <a:bodyPr/>
          <a:lstStyle/>
          <a:p>
            <a:fld id="{C8DB8CE0-B8DC-4828-A56E-F8094928DD63}" type="slidenum">
              <a:rPr lang="en-GB" smtClean="0"/>
              <a:t>‹#›</a:t>
            </a:fld>
            <a:endParaRPr lang="en-GB"/>
          </a:p>
        </p:txBody>
      </p:sp>
    </p:spTree>
    <p:extLst>
      <p:ext uri="{BB962C8B-B14F-4D97-AF65-F5344CB8AC3E}">
        <p14:creationId xmlns:p14="http://schemas.microsoft.com/office/powerpoint/2010/main" val="15045672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FAE2DD-7343-B49B-B1C3-F02F3A6E716E}"/>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FC9B0E09-26AA-8FE4-234C-56F82D4BD18F}"/>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DF01B86F-73C4-FF0B-99BA-C74DDE7291F8}"/>
              </a:ext>
            </a:extLst>
          </p:cNvPr>
          <p:cNvSpPr>
            <a:spLocks noGrp="1"/>
          </p:cNvSpPr>
          <p:nvPr>
            <p:ph type="dt" sz="half" idx="10"/>
          </p:nvPr>
        </p:nvSpPr>
        <p:spPr/>
        <p:txBody>
          <a:bodyPr/>
          <a:lstStyle/>
          <a:p>
            <a:fld id="{5280761A-5E0E-4E7F-BC4C-BBF257F3E861}" type="datetimeFigureOut">
              <a:rPr lang="en-GB" smtClean="0"/>
              <a:t>09/07/2025</a:t>
            </a:fld>
            <a:endParaRPr lang="en-GB"/>
          </a:p>
        </p:txBody>
      </p:sp>
      <p:sp>
        <p:nvSpPr>
          <p:cNvPr id="5" name="Footer Placeholder 4">
            <a:extLst>
              <a:ext uri="{FF2B5EF4-FFF2-40B4-BE49-F238E27FC236}">
                <a16:creationId xmlns:a16="http://schemas.microsoft.com/office/drawing/2014/main" id="{BFC66CFF-22E2-E0A1-EF23-D81FA7FC151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23ED55A-B023-E738-DEDC-AE70A658DB81}"/>
              </a:ext>
            </a:extLst>
          </p:cNvPr>
          <p:cNvSpPr>
            <a:spLocks noGrp="1"/>
          </p:cNvSpPr>
          <p:nvPr>
            <p:ph type="sldNum" sz="quarter" idx="12"/>
          </p:nvPr>
        </p:nvSpPr>
        <p:spPr/>
        <p:txBody>
          <a:bodyPr/>
          <a:lstStyle/>
          <a:p>
            <a:fld id="{C8DB8CE0-B8DC-4828-A56E-F8094928DD63}" type="slidenum">
              <a:rPr lang="en-GB" smtClean="0"/>
              <a:t>‹#›</a:t>
            </a:fld>
            <a:endParaRPr lang="en-GB"/>
          </a:p>
        </p:txBody>
      </p:sp>
    </p:spTree>
    <p:extLst>
      <p:ext uri="{BB962C8B-B14F-4D97-AF65-F5344CB8AC3E}">
        <p14:creationId xmlns:p14="http://schemas.microsoft.com/office/powerpoint/2010/main" val="33724711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00527-E882-DFCC-0220-EAA248433BBC}"/>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68E2FB9C-A79D-B07E-423D-E4CD4B61BDA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46AA256-B9D7-1A28-D5E7-F68EC0CE5A05}"/>
              </a:ext>
            </a:extLst>
          </p:cNvPr>
          <p:cNvSpPr>
            <a:spLocks noGrp="1"/>
          </p:cNvSpPr>
          <p:nvPr>
            <p:ph type="dt" sz="half" idx="10"/>
          </p:nvPr>
        </p:nvSpPr>
        <p:spPr/>
        <p:txBody>
          <a:bodyPr/>
          <a:lstStyle/>
          <a:p>
            <a:fld id="{5280761A-5E0E-4E7F-BC4C-BBF257F3E861}" type="datetimeFigureOut">
              <a:rPr lang="en-GB" smtClean="0"/>
              <a:t>09/07/2025</a:t>
            </a:fld>
            <a:endParaRPr lang="en-GB"/>
          </a:p>
        </p:txBody>
      </p:sp>
      <p:sp>
        <p:nvSpPr>
          <p:cNvPr id="5" name="Footer Placeholder 4">
            <a:extLst>
              <a:ext uri="{FF2B5EF4-FFF2-40B4-BE49-F238E27FC236}">
                <a16:creationId xmlns:a16="http://schemas.microsoft.com/office/drawing/2014/main" id="{979E18C9-BD50-A009-777E-EBCA3AC4920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79CC175-25DE-B4F9-DBB1-C6C62E0193DA}"/>
              </a:ext>
            </a:extLst>
          </p:cNvPr>
          <p:cNvSpPr>
            <a:spLocks noGrp="1"/>
          </p:cNvSpPr>
          <p:nvPr>
            <p:ph type="sldNum" sz="quarter" idx="12"/>
          </p:nvPr>
        </p:nvSpPr>
        <p:spPr/>
        <p:txBody>
          <a:bodyPr/>
          <a:lstStyle/>
          <a:p>
            <a:fld id="{C8DB8CE0-B8DC-4828-A56E-F8094928DD63}" type="slidenum">
              <a:rPr lang="en-GB" smtClean="0"/>
              <a:t>‹#›</a:t>
            </a:fld>
            <a:endParaRPr lang="en-GB"/>
          </a:p>
        </p:txBody>
      </p:sp>
    </p:spTree>
    <p:extLst>
      <p:ext uri="{BB962C8B-B14F-4D97-AF65-F5344CB8AC3E}">
        <p14:creationId xmlns:p14="http://schemas.microsoft.com/office/powerpoint/2010/main" val="23406619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40361-CFB7-4289-1004-2B48C64AD99F}"/>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4EEB1CDD-D21B-A096-81FD-B50AD2632D68}"/>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03C4AA89-4177-115B-7F2B-5341E1D0278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CC3639CB-144B-8C6D-9065-41F7A65A5AE3}"/>
              </a:ext>
            </a:extLst>
          </p:cNvPr>
          <p:cNvSpPr>
            <a:spLocks noGrp="1"/>
          </p:cNvSpPr>
          <p:nvPr>
            <p:ph type="dt" sz="half" idx="10"/>
          </p:nvPr>
        </p:nvSpPr>
        <p:spPr/>
        <p:txBody>
          <a:bodyPr/>
          <a:lstStyle/>
          <a:p>
            <a:fld id="{5280761A-5E0E-4E7F-BC4C-BBF257F3E861}" type="datetimeFigureOut">
              <a:rPr lang="en-GB" smtClean="0"/>
              <a:t>09/07/2025</a:t>
            </a:fld>
            <a:endParaRPr lang="en-GB"/>
          </a:p>
        </p:txBody>
      </p:sp>
      <p:sp>
        <p:nvSpPr>
          <p:cNvPr id="6" name="Footer Placeholder 5">
            <a:extLst>
              <a:ext uri="{FF2B5EF4-FFF2-40B4-BE49-F238E27FC236}">
                <a16:creationId xmlns:a16="http://schemas.microsoft.com/office/drawing/2014/main" id="{31E66E29-752F-8D61-B458-A35B926A80F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800257-13A3-AB00-E5DA-BC8A7688924E}"/>
              </a:ext>
            </a:extLst>
          </p:cNvPr>
          <p:cNvSpPr>
            <a:spLocks noGrp="1"/>
          </p:cNvSpPr>
          <p:nvPr>
            <p:ph type="sldNum" sz="quarter" idx="12"/>
          </p:nvPr>
        </p:nvSpPr>
        <p:spPr/>
        <p:txBody>
          <a:bodyPr/>
          <a:lstStyle/>
          <a:p>
            <a:fld id="{C8DB8CE0-B8DC-4828-A56E-F8094928DD63}" type="slidenum">
              <a:rPr lang="en-GB" smtClean="0"/>
              <a:t>‹#›</a:t>
            </a:fld>
            <a:endParaRPr lang="en-GB"/>
          </a:p>
        </p:txBody>
      </p:sp>
    </p:spTree>
    <p:extLst>
      <p:ext uri="{BB962C8B-B14F-4D97-AF65-F5344CB8AC3E}">
        <p14:creationId xmlns:p14="http://schemas.microsoft.com/office/powerpoint/2010/main" val="966494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6502C-EABC-4E08-375F-C985C9C95095}"/>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F859AFFC-21AF-3BDE-B7FB-43EE2FB950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78C3E62F-54D6-C633-A2D6-5DC3F675B9BC}"/>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6D2E895B-2BE5-7D9A-FFF2-55FF1322316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3BB936C-17DA-52F0-F717-772259068887}"/>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A5E663F1-BBB1-C33D-9666-1880358872C5}"/>
              </a:ext>
            </a:extLst>
          </p:cNvPr>
          <p:cNvSpPr>
            <a:spLocks noGrp="1"/>
          </p:cNvSpPr>
          <p:nvPr>
            <p:ph type="dt" sz="half" idx="10"/>
          </p:nvPr>
        </p:nvSpPr>
        <p:spPr/>
        <p:txBody>
          <a:bodyPr/>
          <a:lstStyle/>
          <a:p>
            <a:fld id="{5280761A-5E0E-4E7F-BC4C-BBF257F3E861}" type="datetimeFigureOut">
              <a:rPr lang="en-GB" smtClean="0"/>
              <a:t>09/07/2025</a:t>
            </a:fld>
            <a:endParaRPr lang="en-GB"/>
          </a:p>
        </p:txBody>
      </p:sp>
      <p:sp>
        <p:nvSpPr>
          <p:cNvPr id="8" name="Footer Placeholder 7">
            <a:extLst>
              <a:ext uri="{FF2B5EF4-FFF2-40B4-BE49-F238E27FC236}">
                <a16:creationId xmlns:a16="http://schemas.microsoft.com/office/drawing/2014/main" id="{D087AAE9-7DE3-FB1F-2E7B-B282ADC35EEA}"/>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63B5F48A-84D3-20BB-4993-6817A7903E83}"/>
              </a:ext>
            </a:extLst>
          </p:cNvPr>
          <p:cNvSpPr>
            <a:spLocks noGrp="1"/>
          </p:cNvSpPr>
          <p:nvPr>
            <p:ph type="sldNum" sz="quarter" idx="12"/>
          </p:nvPr>
        </p:nvSpPr>
        <p:spPr/>
        <p:txBody>
          <a:bodyPr/>
          <a:lstStyle/>
          <a:p>
            <a:fld id="{C8DB8CE0-B8DC-4828-A56E-F8094928DD63}" type="slidenum">
              <a:rPr lang="en-GB" smtClean="0"/>
              <a:t>‹#›</a:t>
            </a:fld>
            <a:endParaRPr lang="en-GB"/>
          </a:p>
        </p:txBody>
      </p:sp>
    </p:spTree>
    <p:extLst>
      <p:ext uri="{BB962C8B-B14F-4D97-AF65-F5344CB8AC3E}">
        <p14:creationId xmlns:p14="http://schemas.microsoft.com/office/powerpoint/2010/main" val="24749500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13FDB-8E00-9603-C248-CE1142B0DA5B}"/>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780D8C38-DABE-02CC-C7FF-C2492BE337D6}"/>
              </a:ext>
            </a:extLst>
          </p:cNvPr>
          <p:cNvSpPr>
            <a:spLocks noGrp="1"/>
          </p:cNvSpPr>
          <p:nvPr>
            <p:ph type="dt" sz="half" idx="10"/>
          </p:nvPr>
        </p:nvSpPr>
        <p:spPr/>
        <p:txBody>
          <a:bodyPr/>
          <a:lstStyle/>
          <a:p>
            <a:fld id="{5280761A-5E0E-4E7F-BC4C-BBF257F3E861}" type="datetimeFigureOut">
              <a:rPr lang="en-GB" smtClean="0"/>
              <a:t>09/07/2025</a:t>
            </a:fld>
            <a:endParaRPr lang="en-GB"/>
          </a:p>
        </p:txBody>
      </p:sp>
      <p:sp>
        <p:nvSpPr>
          <p:cNvPr id="4" name="Footer Placeholder 3">
            <a:extLst>
              <a:ext uri="{FF2B5EF4-FFF2-40B4-BE49-F238E27FC236}">
                <a16:creationId xmlns:a16="http://schemas.microsoft.com/office/drawing/2014/main" id="{189107D5-14BB-E8D8-FB8F-E1E012C6FB17}"/>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92C51B26-437C-9000-71B6-76B0E489F961}"/>
              </a:ext>
            </a:extLst>
          </p:cNvPr>
          <p:cNvSpPr>
            <a:spLocks noGrp="1"/>
          </p:cNvSpPr>
          <p:nvPr>
            <p:ph type="sldNum" sz="quarter" idx="12"/>
          </p:nvPr>
        </p:nvSpPr>
        <p:spPr/>
        <p:txBody>
          <a:bodyPr/>
          <a:lstStyle/>
          <a:p>
            <a:fld id="{C8DB8CE0-B8DC-4828-A56E-F8094928DD63}" type="slidenum">
              <a:rPr lang="en-GB" smtClean="0"/>
              <a:t>‹#›</a:t>
            </a:fld>
            <a:endParaRPr lang="en-GB"/>
          </a:p>
        </p:txBody>
      </p:sp>
    </p:spTree>
    <p:extLst>
      <p:ext uri="{BB962C8B-B14F-4D97-AF65-F5344CB8AC3E}">
        <p14:creationId xmlns:p14="http://schemas.microsoft.com/office/powerpoint/2010/main" val="1992638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4A5642-F369-E34C-5BE6-7308677DCB24}"/>
              </a:ext>
            </a:extLst>
          </p:cNvPr>
          <p:cNvSpPr>
            <a:spLocks noGrp="1"/>
          </p:cNvSpPr>
          <p:nvPr>
            <p:ph type="dt" sz="half" idx="10"/>
          </p:nvPr>
        </p:nvSpPr>
        <p:spPr/>
        <p:txBody>
          <a:bodyPr/>
          <a:lstStyle/>
          <a:p>
            <a:fld id="{5280761A-5E0E-4E7F-BC4C-BBF257F3E861}" type="datetimeFigureOut">
              <a:rPr lang="en-GB" smtClean="0"/>
              <a:t>09/07/2025</a:t>
            </a:fld>
            <a:endParaRPr lang="en-GB"/>
          </a:p>
        </p:txBody>
      </p:sp>
      <p:sp>
        <p:nvSpPr>
          <p:cNvPr id="3" name="Footer Placeholder 2">
            <a:extLst>
              <a:ext uri="{FF2B5EF4-FFF2-40B4-BE49-F238E27FC236}">
                <a16:creationId xmlns:a16="http://schemas.microsoft.com/office/drawing/2014/main" id="{12D1FC77-D8DF-DA64-2E91-F2807B47E84E}"/>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AA8B37B-3081-F445-9A68-85F9637AD902}"/>
              </a:ext>
            </a:extLst>
          </p:cNvPr>
          <p:cNvSpPr>
            <a:spLocks noGrp="1"/>
          </p:cNvSpPr>
          <p:nvPr>
            <p:ph type="sldNum" sz="quarter" idx="12"/>
          </p:nvPr>
        </p:nvSpPr>
        <p:spPr/>
        <p:txBody>
          <a:bodyPr/>
          <a:lstStyle/>
          <a:p>
            <a:fld id="{C8DB8CE0-B8DC-4828-A56E-F8094928DD63}" type="slidenum">
              <a:rPr lang="en-GB" smtClean="0"/>
              <a:t>‹#›</a:t>
            </a:fld>
            <a:endParaRPr lang="en-GB"/>
          </a:p>
        </p:txBody>
      </p:sp>
    </p:spTree>
    <p:extLst>
      <p:ext uri="{BB962C8B-B14F-4D97-AF65-F5344CB8AC3E}">
        <p14:creationId xmlns:p14="http://schemas.microsoft.com/office/powerpoint/2010/main" val="37790681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53259-5675-BE17-8EF4-7C84B65A328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FB05F999-35DD-E7AD-55CA-5F77E838E6F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9412C146-5AA2-D6BD-9AE4-B008FB4420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A9D35DD-BBAE-AF2E-EDB2-E52831AF7241}"/>
              </a:ext>
            </a:extLst>
          </p:cNvPr>
          <p:cNvSpPr>
            <a:spLocks noGrp="1"/>
          </p:cNvSpPr>
          <p:nvPr>
            <p:ph type="dt" sz="half" idx="10"/>
          </p:nvPr>
        </p:nvSpPr>
        <p:spPr/>
        <p:txBody>
          <a:bodyPr/>
          <a:lstStyle/>
          <a:p>
            <a:fld id="{5280761A-5E0E-4E7F-BC4C-BBF257F3E861}" type="datetimeFigureOut">
              <a:rPr lang="en-GB" smtClean="0"/>
              <a:t>09/07/2025</a:t>
            </a:fld>
            <a:endParaRPr lang="en-GB"/>
          </a:p>
        </p:txBody>
      </p:sp>
      <p:sp>
        <p:nvSpPr>
          <p:cNvPr id="6" name="Footer Placeholder 5">
            <a:extLst>
              <a:ext uri="{FF2B5EF4-FFF2-40B4-BE49-F238E27FC236}">
                <a16:creationId xmlns:a16="http://schemas.microsoft.com/office/drawing/2014/main" id="{22FEFAA0-9CA8-8478-B685-AF2D6E0DBF9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4596E74-C798-0296-37BF-7FF7415CF64C}"/>
              </a:ext>
            </a:extLst>
          </p:cNvPr>
          <p:cNvSpPr>
            <a:spLocks noGrp="1"/>
          </p:cNvSpPr>
          <p:nvPr>
            <p:ph type="sldNum" sz="quarter" idx="12"/>
          </p:nvPr>
        </p:nvSpPr>
        <p:spPr/>
        <p:txBody>
          <a:bodyPr/>
          <a:lstStyle/>
          <a:p>
            <a:fld id="{C8DB8CE0-B8DC-4828-A56E-F8094928DD63}" type="slidenum">
              <a:rPr lang="en-GB" smtClean="0"/>
              <a:t>‹#›</a:t>
            </a:fld>
            <a:endParaRPr lang="en-GB"/>
          </a:p>
        </p:txBody>
      </p:sp>
    </p:spTree>
    <p:extLst>
      <p:ext uri="{BB962C8B-B14F-4D97-AF65-F5344CB8AC3E}">
        <p14:creationId xmlns:p14="http://schemas.microsoft.com/office/powerpoint/2010/main" val="3986041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33CC0-FA1B-6440-C867-581EB86EF27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CA013256-217D-2EAC-87EF-C7268052CFD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3C6BECF-7A38-8A93-12B0-B97C5BE07F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0DBEFCD-E8B8-A917-5A8A-B1D4E1849EE3}"/>
              </a:ext>
            </a:extLst>
          </p:cNvPr>
          <p:cNvSpPr>
            <a:spLocks noGrp="1"/>
          </p:cNvSpPr>
          <p:nvPr>
            <p:ph type="dt" sz="half" idx="10"/>
          </p:nvPr>
        </p:nvSpPr>
        <p:spPr/>
        <p:txBody>
          <a:bodyPr/>
          <a:lstStyle/>
          <a:p>
            <a:fld id="{5280761A-5E0E-4E7F-BC4C-BBF257F3E861}" type="datetimeFigureOut">
              <a:rPr lang="en-GB" smtClean="0"/>
              <a:t>09/07/2025</a:t>
            </a:fld>
            <a:endParaRPr lang="en-GB"/>
          </a:p>
        </p:txBody>
      </p:sp>
      <p:sp>
        <p:nvSpPr>
          <p:cNvPr id="6" name="Footer Placeholder 5">
            <a:extLst>
              <a:ext uri="{FF2B5EF4-FFF2-40B4-BE49-F238E27FC236}">
                <a16:creationId xmlns:a16="http://schemas.microsoft.com/office/drawing/2014/main" id="{D1A8988A-F88A-574A-12CF-FE038BDDCB4D}"/>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4DA9BEB-2E55-553D-04EF-F150776A4972}"/>
              </a:ext>
            </a:extLst>
          </p:cNvPr>
          <p:cNvSpPr>
            <a:spLocks noGrp="1"/>
          </p:cNvSpPr>
          <p:nvPr>
            <p:ph type="sldNum" sz="quarter" idx="12"/>
          </p:nvPr>
        </p:nvSpPr>
        <p:spPr/>
        <p:txBody>
          <a:bodyPr/>
          <a:lstStyle/>
          <a:p>
            <a:fld id="{C8DB8CE0-B8DC-4828-A56E-F8094928DD63}" type="slidenum">
              <a:rPr lang="en-GB" smtClean="0"/>
              <a:t>‹#›</a:t>
            </a:fld>
            <a:endParaRPr lang="en-GB"/>
          </a:p>
        </p:txBody>
      </p:sp>
    </p:spTree>
    <p:extLst>
      <p:ext uri="{BB962C8B-B14F-4D97-AF65-F5344CB8AC3E}">
        <p14:creationId xmlns:p14="http://schemas.microsoft.com/office/powerpoint/2010/main" val="28793772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B254D12-F704-B912-5754-C12CA7175B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6EFCDE85-D535-C22E-A85A-622E86E57DB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4D3C7561-E30A-353E-7405-97A0AF9498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280761A-5E0E-4E7F-BC4C-BBF257F3E861}" type="datetimeFigureOut">
              <a:rPr lang="en-GB" smtClean="0"/>
              <a:t>09/07/2025</a:t>
            </a:fld>
            <a:endParaRPr lang="en-GB"/>
          </a:p>
        </p:txBody>
      </p:sp>
      <p:sp>
        <p:nvSpPr>
          <p:cNvPr id="5" name="Footer Placeholder 4">
            <a:extLst>
              <a:ext uri="{FF2B5EF4-FFF2-40B4-BE49-F238E27FC236}">
                <a16:creationId xmlns:a16="http://schemas.microsoft.com/office/drawing/2014/main" id="{D6A17E72-D183-792F-8183-4B3D3763888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3F0C67AF-F2DA-B1BD-8F8E-E041D8353C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8DB8CE0-B8DC-4828-A56E-F8094928DD63}" type="slidenum">
              <a:rPr lang="en-GB" smtClean="0"/>
              <a:t>‹#›</a:t>
            </a:fld>
            <a:endParaRPr lang="en-GB"/>
          </a:p>
        </p:txBody>
      </p:sp>
    </p:spTree>
    <p:extLst>
      <p:ext uri="{BB962C8B-B14F-4D97-AF65-F5344CB8AC3E}">
        <p14:creationId xmlns:p14="http://schemas.microsoft.com/office/powerpoint/2010/main" val="38777395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emf"/><Relationship Id="rId4" Type="http://schemas.openxmlformats.org/officeDocument/2006/relationships/image" Target="../media/image3.emf"/></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4.jpeg"/><Relationship Id="rId5" Type="http://schemas.openxmlformats.org/officeDocument/2006/relationships/image" Target="../media/image13.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6.gif"/><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18.gif"/><Relationship Id="rId5" Type="http://schemas.openxmlformats.org/officeDocument/2006/relationships/image" Target="../media/image17.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2.gif"/><Relationship Id="rId5" Type="http://schemas.openxmlformats.org/officeDocument/2006/relationships/image" Target="../media/image11.gif"/><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F41CE-35F6-290C-3E2D-CE3D0A25476A}"/>
              </a:ext>
            </a:extLst>
          </p:cNvPr>
          <p:cNvSpPr>
            <a:spLocks noGrp="1"/>
          </p:cNvSpPr>
          <p:nvPr>
            <p:ph type="ctrTitle"/>
          </p:nvPr>
        </p:nvSpPr>
        <p:spPr/>
        <p:txBody>
          <a:bodyPr/>
          <a:lstStyle/>
          <a:p>
            <a:endParaRPr lang="en-GB"/>
          </a:p>
        </p:txBody>
      </p:sp>
      <p:sp>
        <p:nvSpPr>
          <p:cNvPr id="3" name="Subtitle 2">
            <a:extLst>
              <a:ext uri="{FF2B5EF4-FFF2-40B4-BE49-F238E27FC236}">
                <a16:creationId xmlns:a16="http://schemas.microsoft.com/office/drawing/2014/main" id="{E9EF9FC1-D052-1FA3-C16B-80EC46947E15}"/>
              </a:ext>
            </a:extLst>
          </p:cNvPr>
          <p:cNvSpPr>
            <a:spLocks noGrp="1"/>
          </p:cNvSpPr>
          <p:nvPr>
            <p:ph type="subTitle" idx="1"/>
          </p:nvPr>
        </p:nvSpPr>
        <p:spPr/>
        <p:txBody>
          <a:bodyPr/>
          <a:lstStyle/>
          <a:p>
            <a:endParaRPr lang="en-GB"/>
          </a:p>
        </p:txBody>
      </p:sp>
      <p:sp>
        <p:nvSpPr>
          <p:cNvPr id="4" name="Teal Background" descr="Teal Background">
            <a:extLst>
              <a:ext uri="{FF2B5EF4-FFF2-40B4-BE49-F238E27FC236}">
                <a16:creationId xmlns:a16="http://schemas.microsoft.com/office/drawing/2014/main" id="{70DEC94D-324C-131C-76D7-7A8822AF2910}"/>
              </a:ext>
            </a:extLst>
          </p:cNvPr>
          <p:cNvSpPr/>
          <p:nvPr/>
        </p:nvSpPr>
        <p:spPr>
          <a:xfrm>
            <a:off x="0" y="0"/>
            <a:ext cx="12192000" cy="6858000"/>
          </a:xfrm>
          <a:prstGeom prst="rect">
            <a:avLst/>
          </a:prstGeom>
          <a:solidFill>
            <a:srgbClr val="4FB9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Orange tall tower">
            <a:extLst>
              <a:ext uri="{FF2B5EF4-FFF2-40B4-BE49-F238E27FC236}">
                <a16:creationId xmlns:a16="http://schemas.microsoft.com/office/drawing/2014/main" id="{E2922E96-0048-FC2C-F3D1-99B8CD33E6AC}"/>
              </a:ext>
            </a:extLst>
          </p:cNvPr>
          <p:cNvPicPr>
            <a:picLocks noChangeAspect="1"/>
          </p:cNvPicPr>
          <p:nvPr/>
        </p:nvPicPr>
        <p:blipFill>
          <a:blip r:embed="rId2"/>
          <a:srcRect/>
          <a:stretch/>
        </p:blipFill>
        <p:spPr>
          <a:xfrm>
            <a:off x="714605" y="649480"/>
            <a:ext cx="676364" cy="6208520"/>
          </a:xfrm>
          <a:prstGeom prst="rect">
            <a:avLst/>
          </a:prstGeom>
        </p:spPr>
      </p:pic>
      <p:pic>
        <p:nvPicPr>
          <p:cNvPr id="6" name="Picture 5" descr="Orange asbract">
            <a:extLst>
              <a:ext uri="{FF2B5EF4-FFF2-40B4-BE49-F238E27FC236}">
                <a16:creationId xmlns:a16="http://schemas.microsoft.com/office/drawing/2014/main" id="{30D38966-1E77-EE09-CC95-23680B0D63C7}"/>
              </a:ext>
            </a:extLst>
          </p:cNvPr>
          <p:cNvPicPr>
            <a:picLocks noChangeAspect="1"/>
          </p:cNvPicPr>
          <p:nvPr/>
        </p:nvPicPr>
        <p:blipFill rotWithShape="1">
          <a:blip r:embed="rId3"/>
          <a:srcRect t="11996" r="12326"/>
          <a:stretch/>
        </p:blipFill>
        <p:spPr>
          <a:xfrm>
            <a:off x="8774269" y="0"/>
            <a:ext cx="3417732" cy="4720990"/>
          </a:xfrm>
          <a:prstGeom prst="rect">
            <a:avLst/>
          </a:prstGeom>
        </p:spPr>
      </p:pic>
      <p:pic>
        <p:nvPicPr>
          <p:cNvPr id="7" name="Navy Shape Logo" descr="Navy building shape holder">
            <a:extLst>
              <a:ext uri="{FF2B5EF4-FFF2-40B4-BE49-F238E27FC236}">
                <a16:creationId xmlns:a16="http://schemas.microsoft.com/office/drawing/2014/main" id="{32E896DB-0F63-79C0-FD33-3D4B94950892}"/>
              </a:ext>
            </a:extLst>
          </p:cNvPr>
          <p:cNvPicPr>
            <a:picLocks noChangeAspect="1"/>
          </p:cNvPicPr>
          <p:nvPr/>
        </p:nvPicPr>
        <p:blipFill>
          <a:blip r:embed="rId4"/>
          <a:stretch>
            <a:fillRect/>
          </a:stretch>
        </p:blipFill>
        <p:spPr>
          <a:xfrm>
            <a:off x="6356196" y="2352638"/>
            <a:ext cx="5835804" cy="4505361"/>
          </a:xfrm>
          <a:prstGeom prst="rect">
            <a:avLst/>
          </a:prstGeom>
        </p:spPr>
      </p:pic>
      <p:pic>
        <p:nvPicPr>
          <p:cNvPr id="8" name="White Large Logo" descr="White Wrexham University logo">
            <a:extLst>
              <a:ext uri="{FF2B5EF4-FFF2-40B4-BE49-F238E27FC236}">
                <a16:creationId xmlns:a16="http://schemas.microsoft.com/office/drawing/2014/main" id="{129BB93B-7676-4CD4-06EE-378944787A6B}"/>
              </a:ext>
            </a:extLst>
          </p:cNvPr>
          <p:cNvPicPr>
            <a:picLocks noChangeAspect="1"/>
          </p:cNvPicPr>
          <p:nvPr/>
        </p:nvPicPr>
        <p:blipFill>
          <a:blip r:embed="rId5"/>
          <a:stretch>
            <a:fillRect/>
          </a:stretch>
        </p:blipFill>
        <p:spPr>
          <a:xfrm>
            <a:off x="7481990" y="4961420"/>
            <a:ext cx="4084539" cy="902972"/>
          </a:xfrm>
          <a:prstGeom prst="rect">
            <a:avLst/>
          </a:prstGeom>
        </p:spPr>
      </p:pic>
      <p:sp>
        <p:nvSpPr>
          <p:cNvPr id="9" name="Main Header">
            <a:extLst>
              <a:ext uri="{FF2B5EF4-FFF2-40B4-BE49-F238E27FC236}">
                <a16:creationId xmlns:a16="http://schemas.microsoft.com/office/drawing/2014/main" id="{36F3C962-050D-B27B-6D7A-79719032ED50}"/>
              </a:ext>
            </a:extLst>
          </p:cNvPr>
          <p:cNvSpPr txBox="1"/>
          <p:nvPr/>
        </p:nvSpPr>
        <p:spPr>
          <a:xfrm>
            <a:off x="1715588" y="86501"/>
            <a:ext cx="7979129" cy="2313390"/>
          </a:xfrm>
          <a:prstGeom prst="rect">
            <a:avLst/>
          </a:prstGeom>
          <a:noFill/>
        </p:spPr>
        <p:txBody>
          <a:bodyPr wrap="square" rtlCol="0">
            <a:spAutoFit/>
          </a:bodyPr>
          <a:lstStyle/>
          <a:p>
            <a:pPr>
              <a:lnSpc>
                <a:spcPts val="6000"/>
              </a:lnSpc>
            </a:pPr>
            <a:r>
              <a:rPr lang="en-US" sz="3600">
                <a:latin typeface="Arial" panose="020B0604020202020204" pitchFamily="34" charset="0"/>
                <a:cs typeface="Arial" panose="020B0604020202020204" pitchFamily="34" charset="0"/>
              </a:rPr>
              <a:t>BUS7C1</a:t>
            </a:r>
            <a:br>
              <a:rPr lang="en-US" sz="3600">
                <a:latin typeface="Arial" panose="020B0604020202020204" pitchFamily="34" charset="0"/>
                <a:cs typeface="Arial" panose="020B0604020202020204" pitchFamily="34" charset="0"/>
              </a:rPr>
            </a:br>
            <a:r>
              <a:rPr lang="en-US" sz="3600">
                <a:latin typeface="Arial" panose="020B0604020202020204" pitchFamily="34" charset="0"/>
                <a:cs typeface="Arial" panose="020B0604020202020204" pitchFamily="34" charset="0"/>
              </a:rPr>
              <a:t>CORPORATE STRATEGY AND INTERNATIONAL MANAGEMENT</a:t>
            </a:r>
            <a:endParaRPr lang="en-US" sz="3600" b="1" kern="2000" dirty="0">
              <a:solidFill>
                <a:srgbClr val="141F34"/>
              </a:solidFill>
              <a:latin typeface="Arial" panose="020B0604020202020204" pitchFamily="34" charset="0"/>
              <a:cs typeface="Arial" panose="020B0604020202020204" pitchFamily="34" charset="0"/>
            </a:endParaRPr>
          </a:p>
        </p:txBody>
      </p:sp>
      <p:sp>
        <p:nvSpPr>
          <p:cNvPr id="10" name="Subheader">
            <a:extLst>
              <a:ext uri="{FF2B5EF4-FFF2-40B4-BE49-F238E27FC236}">
                <a16:creationId xmlns:a16="http://schemas.microsoft.com/office/drawing/2014/main" id="{0251E6AC-3950-EE77-66D1-D1FD1766B8D8}"/>
              </a:ext>
            </a:extLst>
          </p:cNvPr>
          <p:cNvSpPr txBox="1">
            <a:spLocks/>
          </p:cNvSpPr>
          <p:nvPr/>
        </p:nvSpPr>
        <p:spPr>
          <a:xfrm>
            <a:off x="1871457" y="5225081"/>
            <a:ext cx="4328871" cy="764184"/>
          </a:xfrm>
          <a:prstGeom prst="rect">
            <a:avLst/>
          </a:prstGeom>
          <a:noFill/>
        </p:spPr>
        <p:txBody>
          <a:bodyPr wrap="square" rtlCol="0" anchor="t">
            <a:spAutoFit/>
          </a:bodyPr>
          <a:lstStyle/>
          <a:p>
            <a:pPr marL="0" marR="0" lvl="0" indent="0" algn="l" defTabSz="914400" rtl="0" eaLnBrk="1" fontAlgn="auto" latinLnBrk="0" hangingPunct="1">
              <a:lnSpc>
                <a:spcPts val="6000"/>
              </a:lnSpc>
              <a:spcBef>
                <a:spcPts val="0"/>
              </a:spcBef>
              <a:spcAft>
                <a:spcPts val="0"/>
              </a:spcAft>
              <a:buClrTx/>
              <a:buSzTx/>
              <a:buFontTx/>
              <a:buNone/>
              <a:tabLst/>
              <a:defRPr/>
            </a:pPr>
            <a:r>
              <a:rPr kumimoji="0" lang="en-US" sz="2800" b="0" i="0" u="none" strike="noStrike" kern="2000" cap="none" spc="0" normalizeH="0" baseline="0" noProof="0" dirty="0">
                <a:ln>
                  <a:noFill/>
                </a:ln>
                <a:solidFill>
                  <a:srgbClr val="141F34"/>
                </a:solidFill>
                <a:effectLst/>
                <a:uLnTx/>
                <a:uFillTx/>
                <a:latin typeface="Calibri" panose="020F0502020204030204" pitchFamily="34" charset="0"/>
                <a:cs typeface="Calibri" panose="020F0502020204030204" pitchFamily="34" charset="0"/>
              </a:rPr>
              <a:t>Lecturer: Elan Kandaswamy</a:t>
            </a:r>
          </a:p>
        </p:txBody>
      </p:sp>
      <p:sp>
        <p:nvSpPr>
          <p:cNvPr id="11" name="Subheader">
            <a:extLst>
              <a:ext uri="{FF2B5EF4-FFF2-40B4-BE49-F238E27FC236}">
                <a16:creationId xmlns:a16="http://schemas.microsoft.com/office/drawing/2014/main" id="{65A1094C-330D-9198-C2C4-02749B299969}"/>
              </a:ext>
            </a:extLst>
          </p:cNvPr>
          <p:cNvSpPr txBox="1">
            <a:spLocks/>
          </p:cNvSpPr>
          <p:nvPr/>
        </p:nvSpPr>
        <p:spPr>
          <a:xfrm>
            <a:off x="1715588" y="2678176"/>
            <a:ext cx="8508403" cy="764184"/>
          </a:xfrm>
          <a:prstGeom prst="rect">
            <a:avLst/>
          </a:prstGeom>
          <a:noFill/>
        </p:spPr>
        <p:txBody>
          <a:bodyPr wrap="square" rtlCol="0">
            <a:spAutoFit/>
          </a:bodyPr>
          <a:lstStyle/>
          <a:p>
            <a:pPr marL="0" marR="0" lvl="0" indent="0" defTabSz="914400" rtl="0" eaLnBrk="1" fontAlgn="auto" latinLnBrk="0" hangingPunct="1">
              <a:lnSpc>
                <a:spcPts val="6000"/>
              </a:lnSpc>
              <a:spcBef>
                <a:spcPts val="0"/>
              </a:spcBef>
              <a:spcAft>
                <a:spcPts val="0"/>
              </a:spcAft>
              <a:buClrTx/>
              <a:buSzTx/>
              <a:buFontTx/>
              <a:buNone/>
              <a:tabLst/>
              <a:defRPr/>
            </a:pPr>
            <a:r>
              <a:rPr lang="en-US" sz="2800" kern="2000" dirty="0">
                <a:solidFill>
                  <a:srgbClr val="141F34"/>
                </a:solidFill>
                <a:latin typeface="Calibri" panose="020F0502020204030204" pitchFamily="34" charset="0"/>
                <a:cs typeface="Calibri" panose="020F0502020204030204" pitchFamily="34" charset="0"/>
              </a:rPr>
              <a:t>Lecture 5: </a:t>
            </a:r>
            <a:r>
              <a:rPr lang="en-GB" sz="2800" dirty="0">
                <a:latin typeface="Calibri" panose="020F0502020204030204" pitchFamily="34" charset="0"/>
                <a:cs typeface="Calibri" panose="020F0502020204030204" pitchFamily="34" charset="0"/>
              </a:rPr>
              <a:t>Organisation Structure and Strategy </a:t>
            </a:r>
            <a:endParaRPr lang="en-US" sz="2800" kern="2000" dirty="0">
              <a:solidFill>
                <a:srgbClr val="141F34"/>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939674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E16A85-93C2-AB1B-D4D9-B18D9601053E}"/>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5317E485-D2D6-0A42-5350-DE6771605E84}"/>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E103ADD-0968-97D9-BCCB-05CCCE9E8E7B}"/>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6" name="Picture 5" descr="short orange tower">
            <a:extLst>
              <a:ext uri="{FF2B5EF4-FFF2-40B4-BE49-F238E27FC236}">
                <a16:creationId xmlns:a16="http://schemas.microsoft.com/office/drawing/2014/main" id="{0A237332-627C-A6EF-E606-668E0E9AD516}"/>
              </a:ext>
            </a:extLst>
          </p:cNvPr>
          <p:cNvPicPr>
            <a:picLocks noChangeAspect="1"/>
          </p:cNvPicPr>
          <p:nvPr/>
        </p:nvPicPr>
        <p:blipFill>
          <a:blip r:embed="rId4"/>
          <a:srcRect/>
          <a:stretch/>
        </p:blipFill>
        <p:spPr>
          <a:xfrm>
            <a:off x="11084876" y="5363376"/>
            <a:ext cx="548323" cy="1494624"/>
          </a:xfrm>
          <a:prstGeom prst="rect">
            <a:avLst/>
          </a:prstGeom>
        </p:spPr>
      </p:pic>
      <p:sp>
        <p:nvSpPr>
          <p:cNvPr id="7" name="Title 12">
            <a:extLst>
              <a:ext uri="{FF2B5EF4-FFF2-40B4-BE49-F238E27FC236}">
                <a16:creationId xmlns:a16="http://schemas.microsoft.com/office/drawing/2014/main" id="{9B3B18A0-6D3F-9B2A-9F52-8B00D672CD47}"/>
              </a:ext>
            </a:extLst>
          </p:cNvPr>
          <p:cNvSpPr txBox="1">
            <a:spLocks/>
          </p:cNvSpPr>
          <p:nvPr/>
        </p:nvSpPr>
        <p:spPr>
          <a:xfrm>
            <a:off x="672830" y="673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GB" dirty="0"/>
          </a:p>
        </p:txBody>
      </p:sp>
      <p:sp>
        <p:nvSpPr>
          <p:cNvPr id="9" name="Rectangle 2">
            <a:extLst>
              <a:ext uri="{FF2B5EF4-FFF2-40B4-BE49-F238E27FC236}">
                <a16:creationId xmlns:a16="http://schemas.microsoft.com/office/drawing/2014/main" id="{3E45D753-4509-5C9F-FB25-1F5EA38D0B4F}"/>
              </a:ext>
            </a:extLst>
          </p:cNvPr>
          <p:cNvSpPr>
            <a:spLocks noChangeArrowheads="1"/>
          </p:cNvSpPr>
          <p:nvPr/>
        </p:nvSpPr>
        <p:spPr bwMode="auto">
          <a:xfrm rot="10800000" flipV="1">
            <a:off x="761997" y="1723082"/>
            <a:ext cx="10515601" cy="3170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Line Departments</a:t>
            </a:r>
            <a:r>
              <a:rPr kumimoji="0" lang="en-US" altLang="en-US" sz="2000" b="0" i="0" u="none" strike="noStrike" cap="none" normalizeH="0" baseline="0" dirty="0">
                <a:ln>
                  <a:noFill/>
                </a:ln>
                <a:solidFill>
                  <a:schemeClr val="tx1"/>
                </a:solidFill>
                <a:effectLst/>
                <a:latin typeface="Arial" panose="020B0604020202020204" pitchFamily="34" charset="0"/>
              </a:rPr>
              <a:t> focus on core activities directly related to the company’s primary goods and services (e.g., Logistics, Marketing, Sales).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Staff Departments</a:t>
            </a:r>
            <a:r>
              <a:rPr kumimoji="0" lang="en-US" altLang="en-US" sz="2000" b="0" i="0" u="none" strike="noStrike" cap="none" normalizeH="0" baseline="0" dirty="0">
                <a:ln>
                  <a:noFill/>
                </a:ln>
                <a:solidFill>
                  <a:schemeClr val="tx1"/>
                </a:solidFill>
                <a:effectLst/>
                <a:latin typeface="Arial" panose="020B0604020202020204" pitchFamily="34" charset="0"/>
              </a:rPr>
              <a:t> provide essential support to line departments, offering specialized services (e.g., Legal, Accounting, HR).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Simple Structure</a:t>
            </a:r>
            <a:r>
              <a:rPr kumimoji="0" lang="en-US" altLang="en-US" sz="2000" b="0" i="0" u="none" strike="noStrike" cap="none" normalizeH="0" baseline="0" dirty="0">
                <a:ln>
                  <a:noFill/>
                </a:ln>
                <a:solidFill>
                  <a:schemeClr val="tx1"/>
                </a:solidFill>
                <a:effectLst/>
                <a:latin typeface="Arial" panose="020B0604020202020204" pitchFamily="34" charset="0"/>
              </a:rPr>
              <a:t> is best for small businesses, with a flat hierarchy and centralized decision-making.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Functional Structure</a:t>
            </a:r>
            <a:r>
              <a:rPr kumimoji="0" lang="en-US" altLang="en-US" sz="2000" b="0" i="0" u="none" strike="noStrike" cap="none" normalizeH="0" baseline="0" dirty="0">
                <a:ln>
                  <a:noFill/>
                </a:ln>
                <a:solidFill>
                  <a:schemeClr val="tx1"/>
                </a:solidFill>
                <a:effectLst/>
                <a:latin typeface="Arial" panose="020B0604020202020204" pitchFamily="34" charset="0"/>
              </a:rPr>
              <a:t> organizes departments by specialization, enhancing efficiency but potentially creating silos.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Multidivisional (M-Form) and Matrix Structures</a:t>
            </a:r>
            <a:r>
              <a:rPr kumimoji="0" lang="en-US" altLang="en-US" sz="2000" b="0" i="0" u="none" strike="noStrike" cap="none" normalizeH="0" baseline="0" dirty="0">
                <a:ln>
                  <a:noFill/>
                </a:ln>
                <a:solidFill>
                  <a:schemeClr val="tx1"/>
                </a:solidFill>
                <a:effectLst/>
                <a:latin typeface="Arial" panose="020B0604020202020204" pitchFamily="34" charset="0"/>
              </a:rPr>
              <a:t> offer flexibility for large or complex organizations, but may introduce challenges in coordination and management complexity. </a:t>
            </a:r>
          </a:p>
        </p:txBody>
      </p:sp>
      <p:sp>
        <p:nvSpPr>
          <p:cNvPr id="10" name="Title 1">
            <a:extLst>
              <a:ext uri="{FF2B5EF4-FFF2-40B4-BE49-F238E27FC236}">
                <a16:creationId xmlns:a16="http://schemas.microsoft.com/office/drawing/2014/main" id="{F98572F1-D57E-931D-4E9E-B65EE27D05C6}"/>
              </a:ext>
            </a:extLst>
          </p:cNvPr>
          <p:cNvSpPr>
            <a:spLocks noGrp="1"/>
          </p:cNvSpPr>
          <p:nvPr>
            <p:ph type="ctrTitle"/>
          </p:nvPr>
        </p:nvSpPr>
        <p:spPr>
          <a:xfrm>
            <a:off x="761998" y="690680"/>
            <a:ext cx="10515601" cy="842287"/>
          </a:xfrm>
        </p:spPr>
        <p:txBody>
          <a:bodyPr>
            <a:noAutofit/>
          </a:bodyPr>
          <a:lstStyle/>
          <a:p>
            <a:r>
              <a:rPr lang="en-GB" sz="4000" b="1" dirty="0">
                <a:solidFill>
                  <a:srgbClr val="000000"/>
                </a:solidFill>
                <a:latin typeface="Century Gothic"/>
              </a:rPr>
              <a:t>Horizontal structure </a:t>
            </a:r>
            <a:br>
              <a:rPr lang="en-GB" sz="4000" dirty="0">
                <a:solidFill>
                  <a:srgbClr val="000000"/>
                </a:solidFill>
                <a:latin typeface="Century Gothic"/>
              </a:rPr>
            </a:br>
            <a:endParaRPr lang="en-US" sz="3733" dirty="0">
              <a:latin typeface="Century Gothic"/>
              <a:cs typeface="Century Gothic"/>
            </a:endParaRPr>
          </a:p>
        </p:txBody>
      </p:sp>
    </p:spTree>
    <p:extLst>
      <p:ext uri="{BB962C8B-B14F-4D97-AF65-F5344CB8AC3E}">
        <p14:creationId xmlns:p14="http://schemas.microsoft.com/office/powerpoint/2010/main" val="3240084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68EEF4-6E8B-FE42-ADCF-020DF19D511C}"/>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C4EADEB3-2C22-EC30-2233-B0CFDA0C067A}"/>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BBA946C2-7C9F-A656-9783-B4BEFE4200F7}"/>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6" name="Picture 5" descr="short orange tower">
            <a:extLst>
              <a:ext uri="{FF2B5EF4-FFF2-40B4-BE49-F238E27FC236}">
                <a16:creationId xmlns:a16="http://schemas.microsoft.com/office/drawing/2014/main" id="{E6A32065-1AA7-6630-DD34-2472D124AD57}"/>
              </a:ext>
            </a:extLst>
          </p:cNvPr>
          <p:cNvPicPr>
            <a:picLocks noChangeAspect="1"/>
          </p:cNvPicPr>
          <p:nvPr/>
        </p:nvPicPr>
        <p:blipFill>
          <a:blip r:embed="rId4"/>
          <a:srcRect/>
          <a:stretch/>
        </p:blipFill>
        <p:spPr>
          <a:xfrm>
            <a:off x="11084876" y="5363376"/>
            <a:ext cx="548323" cy="1494624"/>
          </a:xfrm>
          <a:prstGeom prst="rect">
            <a:avLst/>
          </a:prstGeom>
        </p:spPr>
      </p:pic>
      <p:sp>
        <p:nvSpPr>
          <p:cNvPr id="7" name="Title 12">
            <a:extLst>
              <a:ext uri="{FF2B5EF4-FFF2-40B4-BE49-F238E27FC236}">
                <a16:creationId xmlns:a16="http://schemas.microsoft.com/office/drawing/2014/main" id="{27BE4B70-0DAB-DAF3-8F4B-3DD2F701CF4A}"/>
              </a:ext>
            </a:extLst>
          </p:cNvPr>
          <p:cNvSpPr txBox="1">
            <a:spLocks/>
          </p:cNvSpPr>
          <p:nvPr/>
        </p:nvSpPr>
        <p:spPr>
          <a:xfrm>
            <a:off x="672830" y="673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GB" dirty="0"/>
          </a:p>
        </p:txBody>
      </p:sp>
      <p:sp>
        <p:nvSpPr>
          <p:cNvPr id="20" name="Rectangle 14">
            <a:extLst>
              <a:ext uri="{FF2B5EF4-FFF2-40B4-BE49-F238E27FC236}">
                <a16:creationId xmlns:a16="http://schemas.microsoft.com/office/drawing/2014/main" id="{DEF47150-42EC-61C7-3608-AD4D846AE53E}"/>
              </a:ext>
            </a:extLst>
          </p:cNvPr>
          <p:cNvSpPr>
            <a:spLocks noGrp="1" noChangeArrowheads="1"/>
          </p:cNvSpPr>
          <p:nvPr>
            <p:ph type="subTitle" idx="1"/>
          </p:nvPr>
        </p:nvSpPr>
        <p:spPr bwMode="auto">
          <a:xfrm>
            <a:off x="268590" y="1327338"/>
            <a:ext cx="7762673"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Hierarchy as Control:</a:t>
            </a:r>
            <a:r>
              <a:rPr kumimoji="0" lang="en-US" altLang="en-US" sz="2000" b="0" i="0" u="none" strike="noStrike" cap="none" normalizeH="0" baseline="0" dirty="0">
                <a:ln>
                  <a:noFill/>
                </a:ln>
                <a:solidFill>
                  <a:schemeClr val="tx1"/>
                </a:solidFill>
                <a:effectLst/>
                <a:latin typeface="Arial" panose="020B0604020202020204" pitchFamily="34" charset="0"/>
              </a:rPr>
              <a:t> Provides a clear chain of command, enforcing rules and regulations to maintain order and accountability.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Bureaucracy:</a:t>
            </a:r>
            <a:r>
              <a:rPr kumimoji="0" lang="en-US" altLang="en-US" sz="2000" b="0" i="0" u="none" strike="noStrike" cap="none" normalizeH="0" baseline="0" dirty="0">
                <a:ln>
                  <a:noFill/>
                </a:ln>
                <a:solidFill>
                  <a:schemeClr val="tx1"/>
                </a:solidFill>
                <a:effectLst/>
                <a:latin typeface="Arial" panose="020B0604020202020204" pitchFamily="34" charset="0"/>
              </a:rPr>
              <a:t> Characterized by strict rules and procedures, ensuring consistency but can lead to rigidity and slow decision-making.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Hierarchy as Coordination:</a:t>
            </a:r>
            <a:r>
              <a:rPr kumimoji="0" lang="en-US" altLang="en-US" sz="2000" b="0" i="0" u="none" strike="noStrike" cap="none" normalizeH="0" baseline="0" dirty="0">
                <a:ln>
                  <a:noFill/>
                </a:ln>
                <a:solidFill>
                  <a:schemeClr val="tx1"/>
                </a:solidFill>
                <a:effectLst/>
                <a:latin typeface="Arial" panose="020B0604020202020204" pitchFamily="34" charset="0"/>
              </a:rPr>
              <a:t> Aligns goals, allocates resources, and synchronizes activities across departments for unified action.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Modularity:</a:t>
            </a:r>
            <a:r>
              <a:rPr kumimoji="0" lang="en-US" altLang="en-US" sz="2000" b="0" i="0" u="none" strike="noStrike" cap="none" normalizeH="0" baseline="0" dirty="0">
                <a:ln>
                  <a:noFill/>
                </a:ln>
                <a:solidFill>
                  <a:schemeClr val="tx1"/>
                </a:solidFill>
                <a:effectLst/>
                <a:latin typeface="Arial" panose="020B0604020202020204" pitchFamily="34" charset="0"/>
              </a:rPr>
              <a:t> Organizes the company into independent units (modules) that allow flexibility and specialization without disrupting the overall system.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Economizing on Coordination &amp; Adaptability:</a:t>
            </a:r>
            <a:r>
              <a:rPr kumimoji="0" lang="en-US" altLang="en-US" sz="2000" b="0" i="0" u="none" strike="noStrike" cap="none" normalizeH="0" baseline="0" dirty="0">
                <a:ln>
                  <a:noFill/>
                </a:ln>
                <a:solidFill>
                  <a:schemeClr val="tx1"/>
                </a:solidFill>
                <a:effectLst/>
                <a:latin typeface="Arial" panose="020B0604020202020204" pitchFamily="34" charset="0"/>
              </a:rPr>
              <a:t> Hierarchy streamlines decision-making and reduces complexity, while maintaining flexibility for quick adaptation to changes. </a:t>
            </a:r>
          </a:p>
        </p:txBody>
      </p:sp>
      <p:sp>
        <p:nvSpPr>
          <p:cNvPr id="21" name="Title 1">
            <a:extLst>
              <a:ext uri="{FF2B5EF4-FFF2-40B4-BE49-F238E27FC236}">
                <a16:creationId xmlns:a16="http://schemas.microsoft.com/office/drawing/2014/main" id="{0C0DE43D-1C6F-7C31-BD86-0D8587A3C471}"/>
              </a:ext>
            </a:extLst>
          </p:cNvPr>
          <p:cNvSpPr>
            <a:spLocks noGrp="1"/>
          </p:cNvSpPr>
          <p:nvPr>
            <p:ph type="ctrTitle"/>
          </p:nvPr>
        </p:nvSpPr>
        <p:spPr>
          <a:xfrm>
            <a:off x="1085007" y="251063"/>
            <a:ext cx="10274030" cy="842287"/>
          </a:xfrm>
        </p:spPr>
        <p:txBody>
          <a:bodyPr>
            <a:noAutofit/>
          </a:bodyPr>
          <a:lstStyle/>
          <a:p>
            <a:r>
              <a:rPr lang="en-GB" sz="4800" b="1" dirty="0">
                <a:solidFill>
                  <a:srgbClr val="000000"/>
                </a:solidFill>
                <a:latin typeface="Century Gothic"/>
              </a:rPr>
              <a:t>Hierarchy</a:t>
            </a:r>
            <a:r>
              <a:rPr lang="en-GB" sz="3733" b="1" dirty="0">
                <a:solidFill>
                  <a:srgbClr val="000000"/>
                </a:solidFill>
                <a:latin typeface="Century Gothic"/>
              </a:rPr>
              <a:t> </a:t>
            </a:r>
            <a:endParaRPr lang="en-US" sz="3733" dirty="0">
              <a:latin typeface="Century Gothic"/>
              <a:cs typeface="Century Gothic"/>
            </a:endParaRPr>
          </a:p>
        </p:txBody>
      </p:sp>
      <p:pic>
        <p:nvPicPr>
          <p:cNvPr id="22" name="Picture 6" descr="Non-Hierarchical Org Chart PowerPoint Presentation Slides - PPT Template">
            <a:extLst>
              <a:ext uri="{FF2B5EF4-FFF2-40B4-BE49-F238E27FC236}">
                <a16:creationId xmlns:a16="http://schemas.microsoft.com/office/drawing/2014/main" id="{02DE8DDD-0139-027C-32D1-4983FAFB866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01537" y="1704054"/>
            <a:ext cx="2857500" cy="1600200"/>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descr="The 5 Types Of Organizational Structures: Part 1, The Hierarchy">
            <a:extLst>
              <a:ext uri="{FF2B5EF4-FFF2-40B4-BE49-F238E27FC236}">
                <a16:creationId xmlns:a16="http://schemas.microsoft.com/office/drawing/2014/main" id="{C8CFFEAE-B892-EBF4-E9AB-C2E3FFEF18F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75051" y="3773253"/>
            <a:ext cx="2409825" cy="1895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57350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3A7399-8A90-77CE-C672-EA46EF12708C}"/>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ABBB7179-9C18-A156-1C2A-71532D9561D9}"/>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96E119F1-E05E-FE20-6126-EA36DD6F09AB}"/>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6" name="Picture 5" descr="short orange tower">
            <a:extLst>
              <a:ext uri="{FF2B5EF4-FFF2-40B4-BE49-F238E27FC236}">
                <a16:creationId xmlns:a16="http://schemas.microsoft.com/office/drawing/2014/main" id="{87E90353-0F7C-9CC9-1CB8-BFE94A00F7D1}"/>
              </a:ext>
            </a:extLst>
          </p:cNvPr>
          <p:cNvPicPr>
            <a:picLocks noChangeAspect="1"/>
          </p:cNvPicPr>
          <p:nvPr/>
        </p:nvPicPr>
        <p:blipFill>
          <a:blip r:embed="rId4"/>
          <a:srcRect/>
          <a:stretch/>
        </p:blipFill>
        <p:spPr>
          <a:xfrm>
            <a:off x="11084876" y="5363376"/>
            <a:ext cx="548323" cy="1494624"/>
          </a:xfrm>
          <a:prstGeom prst="rect">
            <a:avLst/>
          </a:prstGeom>
        </p:spPr>
      </p:pic>
      <p:sp>
        <p:nvSpPr>
          <p:cNvPr id="7" name="Title 12">
            <a:extLst>
              <a:ext uri="{FF2B5EF4-FFF2-40B4-BE49-F238E27FC236}">
                <a16:creationId xmlns:a16="http://schemas.microsoft.com/office/drawing/2014/main" id="{E3202DFB-089D-24C0-A0DD-19D0B4C78C2D}"/>
              </a:ext>
            </a:extLst>
          </p:cNvPr>
          <p:cNvSpPr txBox="1">
            <a:spLocks/>
          </p:cNvSpPr>
          <p:nvPr/>
        </p:nvSpPr>
        <p:spPr>
          <a:xfrm>
            <a:off x="672830" y="673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GB" dirty="0"/>
          </a:p>
        </p:txBody>
      </p:sp>
      <p:pic>
        <p:nvPicPr>
          <p:cNvPr id="3" name="Picture 2">
            <a:extLst>
              <a:ext uri="{FF2B5EF4-FFF2-40B4-BE49-F238E27FC236}">
                <a16:creationId xmlns:a16="http://schemas.microsoft.com/office/drawing/2014/main" id="{35AFC70A-34A2-656B-837D-3876C4072EAA}"/>
              </a:ext>
            </a:extLst>
          </p:cNvPr>
          <p:cNvPicPr>
            <a:picLocks noChangeAspect="1"/>
          </p:cNvPicPr>
          <p:nvPr/>
        </p:nvPicPr>
        <p:blipFill>
          <a:blip r:embed="rId5"/>
          <a:stretch>
            <a:fillRect/>
          </a:stretch>
        </p:blipFill>
        <p:spPr>
          <a:xfrm>
            <a:off x="759334" y="1459896"/>
            <a:ext cx="10994719" cy="3749708"/>
          </a:xfrm>
          <a:prstGeom prst="rect">
            <a:avLst/>
          </a:prstGeom>
        </p:spPr>
      </p:pic>
      <p:sp>
        <p:nvSpPr>
          <p:cNvPr id="9" name="Title 1">
            <a:extLst>
              <a:ext uri="{FF2B5EF4-FFF2-40B4-BE49-F238E27FC236}">
                <a16:creationId xmlns:a16="http://schemas.microsoft.com/office/drawing/2014/main" id="{3C268780-55F7-2FA3-A572-209F8B7A7C0A}"/>
              </a:ext>
            </a:extLst>
          </p:cNvPr>
          <p:cNvSpPr>
            <a:spLocks noGrp="1"/>
          </p:cNvSpPr>
          <p:nvPr>
            <p:ph type="ctrTitle"/>
          </p:nvPr>
        </p:nvSpPr>
        <p:spPr>
          <a:xfrm>
            <a:off x="927743" y="309001"/>
            <a:ext cx="10431294" cy="842287"/>
          </a:xfrm>
        </p:spPr>
        <p:txBody>
          <a:bodyPr>
            <a:noAutofit/>
          </a:bodyPr>
          <a:lstStyle/>
          <a:p>
            <a:r>
              <a:rPr lang="en-GB" sz="3733" b="1" dirty="0">
                <a:solidFill>
                  <a:srgbClr val="000000"/>
                </a:solidFill>
                <a:latin typeface="Century Gothic"/>
              </a:rPr>
              <a:t>Organization structure evolution </a:t>
            </a:r>
            <a:endParaRPr lang="en-US" sz="3733" dirty="0">
              <a:latin typeface="Century Gothic"/>
              <a:cs typeface="Century Gothic"/>
            </a:endParaRPr>
          </a:p>
        </p:txBody>
      </p:sp>
    </p:spTree>
    <p:extLst>
      <p:ext uri="{BB962C8B-B14F-4D97-AF65-F5344CB8AC3E}">
        <p14:creationId xmlns:p14="http://schemas.microsoft.com/office/powerpoint/2010/main" val="12610293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EC05E4-D34D-8176-1520-F4198958A2CC}"/>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664F4E84-393C-2516-4530-2468C7B11B9F}"/>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7E1A1D6F-CD39-191D-345C-B13B823ADF9D}"/>
              </a:ext>
            </a:extLst>
          </p:cNvPr>
          <p:cNvPicPr>
            <a:picLocks noChangeAspect="1"/>
          </p:cNvPicPr>
          <p:nvPr/>
        </p:nvPicPr>
        <p:blipFill>
          <a:blip r:embed="rId2"/>
          <a:stretch>
            <a:fillRect/>
          </a:stretch>
        </p:blipFill>
        <p:spPr>
          <a:xfrm>
            <a:off x="534811" y="6217213"/>
            <a:ext cx="1801495" cy="397654"/>
          </a:xfrm>
          <a:prstGeom prst="rect">
            <a:avLst/>
          </a:prstGeom>
        </p:spPr>
      </p:pic>
      <p:pic>
        <p:nvPicPr>
          <p:cNvPr id="6" name="Picture 5" descr="short orange tower">
            <a:extLst>
              <a:ext uri="{FF2B5EF4-FFF2-40B4-BE49-F238E27FC236}">
                <a16:creationId xmlns:a16="http://schemas.microsoft.com/office/drawing/2014/main" id="{EEF1CCE5-3B7A-129D-A9DB-84CA27180735}"/>
              </a:ext>
            </a:extLst>
          </p:cNvPr>
          <p:cNvPicPr>
            <a:picLocks noChangeAspect="1"/>
          </p:cNvPicPr>
          <p:nvPr/>
        </p:nvPicPr>
        <p:blipFill>
          <a:blip r:embed="rId3"/>
          <a:srcRect/>
          <a:stretch/>
        </p:blipFill>
        <p:spPr>
          <a:xfrm>
            <a:off x="11084876" y="5363376"/>
            <a:ext cx="548323" cy="1494624"/>
          </a:xfrm>
          <a:prstGeom prst="rect">
            <a:avLst/>
          </a:prstGeom>
        </p:spPr>
      </p:pic>
      <p:sp>
        <p:nvSpPr>
          <p:cNvPr id="7" name="Title 12">
            <a:extLst>
              <a:ext uri="{FF2B5EF4-FFF2-40B4-BE49-F238E27FC236}">
                <a16:creationId xmlns:a16="http://schemas.microsoft.com/office/drawing/2014/main" id="{81195C88-FA41-7188-91CB-DD0FA8AE9C8F}"/>
              </a:ext>
            </a:extLst>
          </p:cNvPr>
          <p:cNvSpPr txBox="1">
            <a:spLocks/>
          </p:cNvSpPr>
          <p:nvPr/>
        </p:nvSpPr>
        <p:spPr>
          <a:xfrm>
            <a:off x="672830" y="673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GB" dirty="0"/>
          </a:p>
        </p:txBody>
      </p:sp>
      <p:sp>
        <p:nvSpPr>
          <p:cNvPr id="8" name="Subtitle 2">
            <a:extLst>
              <a:ext uri="{FF2B5EF4-FFF2-40B4-BE49-F238E27FC236}">
                <a16:creationId xmlns:a16="http://schemas.microsoft.com/office/drawing/2014/main" id="{0D06180B-4599-64F7-1791-4FD35764BFD8}"/>
              </a:ext>
            </a:extLst>
          </p:cNvPr>
          <p:cNvSpPr>
            <a:spLocks noGrp="1"/>
          </p:cNvSpPr>
          <p:nvPr>
            <p:ph type="subTitle" idx="1"/>
          </p:nvPr>
        </p:nvSpPr>
        <p:spPr>
          <a:xfrm>
            <a:off x="462268" y="1514494"/>
            <a:ext cx="11220745" cy="4042928"/>
          </a:xfrm>
        </p:spPr>
        <p:txBody>
          <a:bodyPr>
            <a:normAutofit/>
          </a:bodyPr>
          <a:lstStyle/>
          <a:p>
            <a:pPr marL="380990" indent="-380990" algn="l">
              <a:lnSpc>
                <a:spcPct val="120000"/>
              </a:lnSpc>
              <a:buFont typeface="Arial"/>
              <a:buChar char="•"/>
            </a:pPr>
            <a:r>
              <a:rPr lang="en-GB" sz="2000" dirty="0">
                <a:solidFill>
                  <a:srgbClr val="000000"/>
                </a:solidFill>
                <a:latin typeface="Century Gothic"/>
              </a:rPr>
              <a:t>https://www.youtube.com/watch?v=f60dheI4ARg</a:t>
            </a:r>
          </a:p>
          <a:p>
            <a:pPr marL="380990" indent="-380990" algn="l">
              <a:lnSpc>
                <a:spcPct val="120000"/>
              </a:lnSpc>
              <a:buFont typeface="Arial"/>
              <a:buChar char="•"/>
            </a:pPr>
            <a:endParaRPr lang="en-GB" sz="2000" dirty="0">
              <a:solidFill>
                <a:srgbClr val="000000"/>
              </a:solidFill>
              <a:latin typeface="Century Gothic"/>
            </a:endParaRPr>
          </a:p>
        </p:txBody>
      </p:sp>
      <p:sp>
        <p:nvSpPr>
          <p:cNvPr id="2" name="TextBox 1">
            <a:extLst>
              <a:ext uri="{FF2B5EF4-FFF2-40B4-BE49-F238E27FC236}">
                <a16:creationId xmlns:a16="http://schemas.microsoft.com/office/drawing/2014/main" id="{6BB4A4F3-A936-E59B-A47E-D0D44E6259A2}"/>
              </a:ext>
            </a:extLst>
          </p:cNvPr>
          <p:cNvSpPr txBox="1"/>
          <p:nvPr/>
        </p:nvSpPr>
        <p:spPr>
          <a:xfrm>
            <a:off x="2130357" y="466928"/>
            <a:ext cx="7821039" cy="707886"/>
          </a:xfrm>
          <a:prstGeom prst="rect">
            <a:avLst/>
          </a:prstGeom>
          <a:noFill/>
        </p:spPr>
        <p:txBody>
          <a:bodyPr wrap="square" rtlCol="0">
            <a:spAutoFit/>
          </a:bodyPr>
          <a:lstStyle/>
          <a:p>
            <a:pPr algn="ctr"/>
            <a:r>
              <a:rPr lang="en-US" sz="4000" dirty="0" err="1"/>
              <a:t>Organisational</a:t>
            </a:r>
            <a:r>
              <a:rPr lang="en-US" sz="4000" dirty="0"/>
              <a:t> structures</a:t>
            </a:r>
            <a:endParaRPr lang="en-GB" sz="4000" dirty="0"/>
          </a:p>
        </p:txBody>
      </p:sp>
    </p:spTree>
    <p:extLst>
      <p:ext uri="{BB962C8B-B14F-4D97-AF65-F5344CB8AC3E}">
        <p14:creationId xmlns:p14="http://schemas.microsoft.com/office/powerpoint/2010/main" val="26953628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3CE564-B474-3D6A-3E3B-D6979EFD0547}"/>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607E1B6C-5228-0405-271D-4C2803BF0309}"/>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000081E1-07CA-346E-2B0F-995FAA78580C}"/>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6" name="Picture 5" descr="short orange tower">
            <a:extLst>
              <a:ext uri="{FF2B5EF4-FFF2-40B4-BE49-F238E27FC236}">
                <a16:creationId xmlns:a16="http://schemas.microsoft.com/office/drawing/2014/main" id="{BF89CF5F-6740-43D1-509B-DA2D6F24C7AF}"/>
              </a:ext>
            </a:extLst>
          </p:cNvPr>
          <p:cNvPicPr>
            <a:picLocks noChangeAspect="1"/>
          </p:cNvPicPr>
          <p:nvPr/>
        </p:nvPicPr>
        <p:blipFill>
          <a:blip r:embed="rId4"/>
          <a:srcRect/>
          <a:stretch/>
        </p:blipFill>
        <p:spPr>
          <a:xfrm>
            <a:off x="11084876" y="5363376"/>
            <a:ext cx="548323" cy="1494624"/>
          </a:xfrm>
          <a:prstGeom prst="rect">
            <a:avLst/>
          </a:prstGeom>
        </p:spPr>
      </p:pic>
      <p:sp>
        <p:nvSpPr>
          <p:cNvPr id="7" name="Title 12">
            <a:extLst>
              <a:ext uri="{FF2B5EF4-FFF2-40B4-BE49-F238E27FC236}">
                <a16:creationId xmlns:a16="http://schemas.microsoft.com/office/drawing/2014/main" id="{84FF2A75-7B4E-2FEA-1175-BA720E8E76C1}"/>
              </a:ext>
            </a:extLst>
          </p:cNvPr>
          <p:cNvSpPr txBox="1">
            <a:spLocks/>
          </p:cNvSpPr>
          <p:nvPr/>
        </p:nvSpPr>
        <p:spPr>
          <a:xfrm>
            <a:off x="672830" y="673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GB" dirty="0"/>
          </a:p>
        </p:txBody>
      </p:sp>
      <p:sp>
        <p:nvSpPr>
          <p:cNvPr id="2" name="Subtitle 1">
            <a:extLst>
              <a:ext uri="{FF2B5EF4-FFF2-40B4-BE49-F238E27FC236}">
                <a16:creationId xmlns:a16="http://schemas.microsoft.com/office/drawing/2014/main" id="{0BB1ACBA-4A39-0EE8-8BE5-15030E36CA22}"/>
              </a:ext>
            </a:extLst>
          </p:cNvPr>
          <p:cNvSpPr>
            <a:spLocks noGrp="1" noChangeArrowheads="1"/>
          </p:cNvSpPr>
          <p:nvPr>
            <p:ph type="subTitle" idx="1"/>
          </p:nvPr>
        </p:nvSpPr>
        <p:spPr bwMode="auto">
          <a:xfrm>
            <a:off x="534811" y="2041814"/>
            <a:ext cx="11203124" cy="3170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Growth by Volume:</a:t>
            </a:r>
            <a:r>
              <a:rPr kumimoji="0" lang="en-US" altLang="en-US" sz="2000" b="0" i="0" u="none" strike="noStrike" cap="none" normalizeH="0" baseline="0" dirty="0">
                <a:ln>
                  <a:noFill/>
                </a:ln>
                <a:solidFill>
                  <a:schemeClr val="tx1"/>
                </a:solidFill>
                <a:effectLst/>
                <a:latin typeface="Arial" panose="020B0604020202020204" pitchFamily="34" charset="0"/>
              </a:rPr>
              <a:t> Organizations first grow by increasing production or operational volume, leading to a more specialized functional structure.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Growth by Geography:</a:t>
            </a:r>
            <a:r>
              <a:rPr kumimoji="0" lang="en-US" altLang="en-US" sz="2000" b="0" i="0" u="none" strike="noStrike" cap="none" normalizeH="0" baseline="0" dirty="0">
                <a:ln>
                  <a:noFill/>
                </a:ln>
                <a:solidFill>
                  <a:schemeClr val="tx1"/>
                </a:solidFill>
                <a:effectLst/>
                <a:latin typeface="Arial" panose="020B0604020202020204" pitchFamily="34" charset="0"/>
              </a:rPr>
              <a:t> Expansion into new regions or countries results in a geographic or regional structure to manage local operations.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Growth by Integration (Vertical &amp; Horizontal):</a:t>
            </a:r>
            <a:r>
              <a:rPr kumimoji="0" lang="en-US" altLang="en-US" sz="2000" b="0" i="0" u="none" strike="noStrike" cap="none" normalizeH="0" baseline="0" dirty="0">
                <a:ln>
                  <a:noFill/>
                </a:ln>
                <a:solidFill>
                  <a:schemeClr val="tx1"/>
                </a:solidFill>
                <a:effectLst/>
                <a:latin typeface="Arial" panose="020B0604020202020204" pitchFamily="34" charset="0"/>
              </a:rPr>
              <a:t> Companies expand by integrating suppliers, distributors, or competitors, adopting divisional or matrix structures to handle complexity.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Growth by Product/Business Diversification:</a:t>
            </a:r>
            <a:r>
              <a:rPr kumimoji="0" lang="en-US" altLang="en-US" sz="2000" b="0" i="0" u="none" strike="noStrike" cap="none" normalizeH="0" baseline="0" dirty="0">
                <a:ln>
                  <a:noFill/>
                </a:ln>
                <a:solidFill>
                  <a:schemeClr val="tx1"/>
                </a:solidFill>
                <a:effectLst/>
                <a:latin typeface="Arial" panose="020B0604020202020204" pitchFamily="34" charset="0"/>
              </a:rPr>
              <a:t> Companies diversify into new industries or markets, requiring a divisional or matrix structure with decentralized decision-making.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Evolution of Structure:</a:t>
            </a:r>
            <a:r>
              <a:rPr kumimoji="0" lang="en-US" altLang="en-US" sz="2000" b="0" i="0" u="none" strike="noStrike" cap="none" normalizeH="0" baseline="0" dirty="0">
                <a:ln>
                  <a:noFill/>
                </a:ln>
                <a:solidFill>
                  <a:schemeClr val="tx1"/>
                </a:solidFill>
                <a:effectLst/>
                <a:latin typeface="Arial" panose="020B0604020202020204" pitchFamily="34" charset="0"/>
              </a:rPr>
              <a:t> A firm's growth pattern—whether by volume, geography, integration, or diversification—determines the appropriate organizational structure to support its needs. </a:t>
            </a:r>
          </a:p>
        </p:txBody>
      </p:sp>
      <p:sp>
        <p:nvSpPr>
          <p:cNvPr id="3" name="Title 1">
            <a:extLst>
              <a:ext uri="{FF2B5EF4-FFF2-40B4-BE49-F238E27FC236}">
                <a16:creationId xmlns:a16="http://schemas.microsoft.com/office/drawing/2014/main" id="{860C6235-4949-B6AE-7410-9DC60447D9D7}"/>
              </a:ext>
            </a:extLst>
          </p:cNvPr>
          <p:cNvSpPr>
            <a:spLocks noGrp="1"/>
          </p:cNvSpPr>
          <p:nvPr>
            <p:ph type="ctrTitle"/>
          </p:nvPr>
        </p:nvSpPr>
        <p:spPr>
          <a:xfrm>
            <a:off x="884583" y="672207"/>
            <a:ext cx="10393017" cy="842287"/>
          </a:xfrm>
        </p:spPr>
        <p:txBody>
          <a:bodyPr>
            <a:noAutofit/>
          </a:bodyPr>
          <a:lstStyle/>
          <a:p>
            <a:r>
              <a:rPr lang="en-GB" sz="4400" b="1" dirty="0">
                <a:solidFill>
                  <a:srgbClr val="000000"/>
                </a:solidFill>
                <a:latin typeface="Century Gothic"/>
              </a:rPr>
              <a:t>Organization structure evolution </a:t>
            </a:r>
            <a:endParaRPr lang="en-US" sz="4400" dirty="0">
              <a:latin typeface="Century Gothic"/>
              <a:cs typeface="Century Gothic"/>
            </a:endParaRPr>
          </a:p>
        </p:txBody>
      </p:sp>
    </p:spTree>
    <p:extLst>
      <p:ext uri="{BB962C8B-B14F-4D97-AF65-F5344CB8AC3E}">
        <p14:creationId xmlns:p14="http://schemas.microsoft.com/office/powerpoint/2010/main" val="11114171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9B09FD-CB6F-195F-5C5F-DF5B302EC195}"/>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9885EBBB-8806-905C-0CDC-277031F54DC1}"/>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6F487590-5398-3A80-A81F-3A32FE8F1E23}"/>
              </a:ext>
            </a:extLst>
          </p:cNvPr>
          <p:cNvPicPr>
            <a:picLocks noChangeAspect="1"/>
          </p:cNvPicPr>
          <p:nvPr/>
        </p:nvPicPr>
        <p:blipFill>
          <a:blip r:embed="rId2"/>
          <a:stretch>
            <a:fillRect/>
          </a:stretch>
        </p:blipFill>
        <p:spPr>
          <a:xfrm>
            <a:off x="534811" y="6217213"/>
            <a:ext cx="1801495" cy="397654"/>
          </a:xfrm>
          <a:prstGeom prst="rect">
            <a:avLst/>
          </a:prstGeom>
        </p:spPr>
      </p:pic>
      <p:pic>
        <p:nvPicPr>
          <p:cNvPr id="6" name="Picture 5" descr="short orange tower">
            <a:extLst>
              <a:ext uri="{FF2B5EF4-FFF2-40B4-BE49-F238E27FC236}">
                <a16:creationId xmlns:a16="http://schemas.microsoft.com/office/drawing/2014/main" id="{21559047-EAE4-0A2E-77AB-58B7878DA730}"/>
              </a:ext>
            </a:extLst>
          </p:cNvPr>
          <p:cNvPicPr>
            <a:picLocks noChangeAspect="1"/>
          </p:cNvPicPr>
          <p:nvPr/>
        </p:nvPicPr>
        <p:blipFill>
          <a:blip r:embed="rId3"/>
          <a:srcRect/>
          <a:stretch/>
        </p:blipFill>
        <p:spPr>
          <a:xfrm>
            <a:off x="11084876" y="5363376"/>
            <a:ext cx="548323" cy="1494624"/>
          </a:xfrm>
          <a:prstGeom prst="rect">
            <a:avLst/>
          </a:prstGeom>
        </p:spPr>
      </p:pic>
      <p:sp>
        <p:nvSpPr>
          <p:cNvPr id="7" name="Title 12">
            <a:extLst>
              <a:ext uri="{FF2B5EF4-FFF2-40B4-BE49-F238E27FC236}">
                <a16:creationId xmlns:a16="http://schemas.microsoft.com/office/drawing/2014/main" id="{DC5BA76D-915E-432E-8154-F01A489276A1}"/>
              </a:ext>
            </a:extLst>
          </p:cNvPr>
          <p:cNvSpPr txBox="1">
            <a:spLocks/>
          </p:cNvSpPr>
          <p:nvPr/>
        </p:nvSpPr>
        <p:spPr>
          <a:xfrm>
            <a:off x="672830" y="673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GB" dirty="0"/>
          </a:p>
        </p:txBody>
      </p:sp>
      <p:sp>
        <p:nvSpPr>
          <p:cNvPr id="2" name="Title 1">
            <a:extLst>
              <a:ext uri="{FF2B5EF4-FFF2-40B4-BE49-F238E27FC236}">
                <a16:creationId xmlns:a16="http://schemas.microsoft.com/office/drawing/2014/main" id="{8DFDADA1-D88F-A328-A2A6-A6DA13AB5505}"/>
              </a:ext>
            </a:extLst>
          </p:cNvPr>
          <p:cNvSpPr txBox="1">
            <a:spLocks/>
          </p:cNvSpPr>
          <p:nvPr/>
        </p:nvSpPr>
        <p:spPr>
          <a:xfrm>
            <a:off x="762001" y="436679"/>
            <a:ext cx="10515599" cy="842287"/>
          </a:xfr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b="1" dirty="0">
                <a:solidFill>
                  <a:srgbClr val="000000"/>
                </a:solidFill>
                <a:latin typeface="Century Gothic"/>
              </a:rPr>
              <a:t>Structure evolution </a:t>
            </a:r>
            <a:br>
              <a:rPr lang="en-GB" sz="4000" dirty="0">
                <a:solidFill>
                  <a:srgbClr val="000000"/>
                </a:solidFill>
                <a:latin typeface="Century Gothic"/>
              </a:rPr>
            </a:br>
            <a:endParaRPr lang="en-US" sz="3733" dirty="0">
              <a:latin typeface="Century Gothic"/>
              <a:cs typeface="Century Gothic"/>
            </a:endParaRPr>
          </a:p>
        </p:txBody>
      </p:sp>
      <p:sp>
        <p:nvSpPr>
          <p:cNvPr id="3" name="Rectangle 2">
            <a:extLst>
              <a:ext uri="{FF2B5EF4-FFF2-40B4-BE49-F238E27FC236}">
                <a16:creationId xmlns:a16="http://schemas.microsoft.com/office/drawing/2014/main" id="{040A61C0-CD4A-8D46-4308-A58ACBE5886E}"/>
              </a:ext>
            </a:extLst>
          </p:cNvPr>
          <p:cNvSpPr/>
          <p:nvPr/>
        </p:nvSpPr>
        <p:spPr>
          <a:xfrm>
            <a:off x="3005329" y="1275035"/>
            <a:ext cx="3750884" cy="40122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Rectangle 8">
            <a:extLst>
              <a:ext uri="{FF2B5EF4-FFF2-40B4-BE49-F238E27FC236}">
                <a16:creationId xmlns:a16="http://schemas.microsoft.com/office/drawing/2014/main" id="{73A22A13-ED48-DD5B-A030-B7C15E023E97}"/>
              </a:ext>
            </a:extLst>
          </p:cNvPr>
          <p:cNvSpPr/>
          <p:nvPr/>
        </p:nvSpPr>
        <p:spPr>
          <a:xfrm>
            <a:off x="3005329" y="2264988"/>
            <a:ext cx="3750884" cy="68311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Rectangle 9">
            <a:extLst>
              <a:ext uri="{FF2B5EF4-FFF2-40B4-BE49-F238E27FC236}">
                <a16:creationId xmlns:a16="http://schemas.microsoft.com/office/drawing/2014/main" id="{E514F9B1-3D23-6143-F6C0-F007BDA1FB7B}"/>
              </a:ext>
            </a:extLst>
          </p:cNvPr>
          <p:cNvSpPr/>
          <p:nvPr/>
        </p:nvSpPr>
        <p:spPr>
          <a:xfrm>
            <a:off x="2983210" y="3406491"/>
            <a:ext cx="3750884" cy="40122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Rectangle 10">
            <a:extLst>
              <a:ext uri="{FF2B5EF4-FFF2-40B4-BE49-F238E27FC236}">
                <a16:creationId xmlns:a16="http://schemas.microsoft.com/office/drawing/2014/main" id="{8DE97CF7-E6BA-BDD4-0A7D-3029A3B8095A}"/>
              </a:ext>
            </a:extLst>
          </p:cNvPr>
          <p:cNvSpPr/>
          <p:nvPr/>
        </p:nvSpPr>
        <p:spPr>
          <a:xfrm>
            <a:off x="3005329" y="4269303"/>
            <a:ext cx="3750884" cy="65266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TextBox 11">
            <a:extLst>
              <a:ext uri="{FF2B5EF4-FFF2-40B4-BE49-F238E27FC236}">
                <a16:creationId xmlns:a16="http://schemas.microsoft.com/office/drawing/2014/main" id="{1977C245-D723-6910-9914-E927D4F5B3BB}"/>
              </a:ext>
            </a:extLst>
          </p:cNvPr>
          <p:cNvSpPr txBox="1"/>
          <p:nvPr/>
        </p:nvSpPr>
        <p:spPr>
          <a:xfrm>
            <a:off x="3586797" y="1324317"/>
            <a:ext cx="2979583" cy="338554"/>
          </a:xfrm>
          <a:prstGeom prst="rect">
            <a:avLst/>
          </a:prstGeom>
          <a:noFill/>
        </p:spPr>
        <p:txBody>
          <a:bodyPr wrap="square" rtlCol="0">
            <a:spAutoFit/>
          </a:bodyPr>
          <a:lstStyle/>
          <a:p>
            <a:pPr lvl="0" algn="ctr"/>
            <a:r>
              <a:rPr lang="en-US" sz="1600" dirty="0"/>
              <a:t>Simple structure </a:t>
            </a:r>
            <a:endParaRPr lang="en-GB" sz="1600" dirty="0">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AC435337-DC16-DF08-6CB8-884FF63F8E83}"/>
              </a:ext>
            </a:extLst>
          </p:cNvPr>
          <p:cNvSpPr txBox="1"/>
          <p:nvPr/>
        </p:nvSpPr>
        <p:spPr>
          <a:xfrm>
            <a:off x="3195164" y="2314155"/>
            <a:ext cx="3561049" cy="584775"/>
          </a:xfrm>
          <a:prstGeom prst="rect">
            <a:avLst/>
          </a:prstGeom>
          <a:noFill/>
        </p:spPr>
        <p:txBody>
          <a:bodyPr wrap="square" rtlCol="0">
            <a:spAutoFit/>
          </a:bodyPr>
          <a:lstStyle/>
          <a:p>
            <a:pPr lvl="0" algn="ctr"/>
            <a:r>
              <a:rPr lang="en-US" sz="1600" dirty="0"/>
              <a:t>Sales Growth</a:t>
            </a:r>
          </a:p>
          <a:p>
            <a:pPr lvl="0"/>
            <a:r>
              <a:rPr lang="en-US" sz="1600" dirty="0"/>
              <a:t>Coordination and control problems  </a:t>
            </a:r>
            <a:endParaRPr lang="en-GB" sz="1600" dirty="0">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5E28241F-2927-FD47-BC59-725C051D3228}"/>
              </a:ext>
            </a:extLst>
          </p:cNvPr>
          <p:cNvSpPr txBox="1"/>
          <p:nvPr/>
        </p:nvSpPr>
        <p:spPr>
          <a:xfrm>
            <a:off x="3741047" y="3392586"/>
            <a:ext cx="2469282" cy="369332"/>
          </a:xfrm>
          <a:prstGeom prst="rect">
            <a:avLst/>
          </a:prstGeom>
          <a:noFill/>
        </p:spPr>
        <p:txBody>
          <a:bodyPr wrap="square" rtlCol="0">
            <a:spAutoFit/>
          </a:bodyPr>
          <a:lstStyle/>
          <a:p>
            <a:pPr lvl="0"/>
            <a:r>
              <a:rPr lang="en-US" sz="1600" dirty="0"/>
              <a:t>Functional</a:t>
            </a:r>
            <a:r>
              <a:rPr lang="en-US" dirty="0"/>
              <a:t> structure </a:t>
            </a:r>
            <a:endParaRPr lang="en-GB" dirty="0">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C4959C62-04DA-96FE-7D08-DA90B888B6B2}"/>
              </a:ext>
            </a:extLst>
          </p:cNvPr>
          <p:cNvSpPr txBox="1"/>
          <p:nvPr/>
        </p:nvSpPr>
        <p:spPr>
          <a:xfrm>
            <a:off x="3108407" y="4349416"/>
            <a:ext cx="3561048" cy="584775"/>
          </a:xfrm>
          <a:prstGeom prst="rect">
            <a:avLst/>
          </a:prstGeom>
          <a:noFill/>
        </p:spPr>
        <p:txBody>
          <a:bodyPr wrap="square" rtlCol="0">
            <a:spAutoFit/>
          </a:bodyPr>
          <a:lstStyle/>
          <a:p>
            <a:pPr lvl="0" algn="ctr"/>
            <a:r>
              <a:rPr lang="en-US" sz="1600" dirty="0"/>
              <a:t>Sales Growth</a:t>
            </a:r>
          </a:p>
          <a:p>
            <a:pPr lvl="0"/>
            <a:r>
              <a:rPr lang="en-US" sz="1600" dirty="0"/>
              <a:t>Coordination and control problems  </a:t>
            </a:r>
            <a:endParaRPr lang="en-GB" sz="1600" dirty="0">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F12FDCA4-BA22-E431-E57F-413447082ECF}"/>
              </a:ext>
            </a:extLst>
          </p:cNvPr>
          <p:cNvSpPr txBox="1"/>
          <p:nvPr/>
        </p:nvSpPr>
        <p:spPr>
          <a:xfrm>
            <a:off x="3620042" y="5542001"/>
            <a:ext cx="2711291" cy="584775"/>
          </a:xfrm>
          <a:prstGeom prst="rect">
            <a:avLst/>
          </a:prstGeom>
          <a:noFill/>
        </p:spPr>
        <p:txBody>
          <a:bodyPr wrap="square" rtlCol="0">
            <a:spAutoFit/>
          </a:bodyPr>
          <a:lstStyle/>
          <a:p>
            <a:pPr lvl="0"/>
            <a:r>
              <a:rPr lang="en-GB" sz="1600" dirty="0">
                <a:latin typeface="Arial" panose="020B0604020202020204" pitchFamily="34" charset="0"/>
                <a:cs typeface="Arial" panose="020B0604020202020204" pitchFamily="34" charset="0"/>
              </a:rPr>
              <a:t>Multidivisional structure</a:t>
            </a:r>
          </a:p>
          <a:p>
            <a:endParaRPr lang="en-GB" sz="1600" dirty="0"/>
          </a:p>
        </p:txBody>
      </p:sp>
      <p:sp>
        <p:nvSpPr>
          <p:cNvPr id="17" name="Rectangle 16">
            <a:extLst>
              <a:ext uri="{FF2B5EF4-FFF2-40B4-BE49-F238E27FC236}">
                <a16:creationId xmlns:a16="http://schemas.microsoft.com/office/drawing/2014/main" id="{BBA26AF0-B01A-B30E-B532-856067112089}"/>
              </a:ext>
            </a:extLst>
          </p:cNvPr>
          <p:cNvSpPr/>
          <p:nvPr/>
        </p:nvSpPr>
        <p:spPr>
          <a:xfrm>
            <a:off x="2983210" y="5423502"/>
            <a:ext cx="3816128" cy="50079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18" name="Straight Arrow Connector 17">
            <a:extLst>
              <a:ext uri="{FF2B5EF4-FFF2-40B4-BE49-F238E27FC236}">
                <a16:creationId xmlns:a16="http://schemas.microsoft.com/office/drawing/2014/main" id="{6A74B017-E56B-7410-BBEA-B4FD63B46691}"/>
              </a:ext>
            </a:extLst>
          </p:cNvPr>
          <p:cNvCxnSpPr/>
          <p:nvPr/>
        </p:nvCxnSpPr>
        <p:spPr>
          <a:xfrm>
            <a:off x="4768274" y="1745949"/>
            <a:ext cx="0" cy="43952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077B0E8B-0F81-A02B-6FB1-BE576528F3BF}"/>
              </a:ext>
            </a:extLst>
          </p:cNvPr>
          <p:cNvCxnSpPr/>
          <p:nvPr/>
        </p:nvCxnSpPr>
        <p:spPr>
          <a:xfrm>
            <a:off x="4768274" y="2953060"/>
            <a:ext cx="0" cy="43952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F502732F-C0E8-78B8-4670-D6C5CC9B20A4}"/>
              </a:ext>
            </a:extLst>
          </p:cNvPr>
          <p:cNvCxnSpPr/>
          <p:nvPr/>
        </p:nvCxnSpPr>
        <p:spPr>
          <a:xfrm>
            <a:off x="4749200" y="3807717"/>
            <a:ext cx="0" cy="43952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F4B3BCC3-CC09-FE00-7907-764226D066AF}"/>
              </a:ext>
            </a:extLst>
          </p:cNvPr>
          <p:cNvCxnSpPr/>
          <p:nvPr/>
        </p:nvCxnSpPr>
        <p:spPr>
          <a:xfrm>
            <a:off x="4740065" y="4934191"/>
            <a:ext cx="0" cy="43952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17354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B84B08-E92C-082F-72E8-775F1DA9247B}"/>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48345746-723B-5E25-B602-3F3DBAF7A137}"/>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DD52803A-C9FE-A199-CAE0-1E6BAA729BD9}"/>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6" name="Picture 5" descr="short orange tower">
            <a:extLst>
              <a:ext uri="{FF2B5EF4-FFF2-40B4-BE49-F238E27FC236}">
                <a16:creationId xmlns:a16="http://schemas.microsoft.com/office/drawing/2014/main" id="{DE46F7D7-FC27-6E65-3B3C-25E15FA1C4DD}"/>
              </a:ext>
            </a:extLst>
          </p:cNvPr>
          <p:cNvPicPr>
            <a:picLocks noChangeAspect="1"/>
          </p:cNvPicPr>
          <p:nvPr/>
        </p:nvPicPr>
        <p:blipFill>
          <a:blip r:embed="rId4"/>
          <a:srcRect/>
          <a:stretch/>
        </p:blipFill>
        <p:spPr>
          <a:xfrm>
            <a:off x="11084876" y="5363376"/>
            <a:ext cx="548323" cy="1494624"/>
          </a:xfrm>
          <a:prstGeom prst="rect">
            <a:avLst/>
          </a:prstGeom>
        </p:spPr>
      </p:pic>
      <p:sp>
        <p:nvSpPr>
          <p:cNvPr id="7" name="Title 12">
            <a:extLst>
              <a:ext uri="{FF2B5EF4-FFF2-40B4-BE49-F238E27FC236}">
                <a16:creationId xmlns:a16="http://schemas.microsoft.com/office/drawing/2014/main" id="{715C1F96-B6EC-F795-87B4-DA37F43BDFF6}"/>
              </a:ext>
            </a:extLst>
          </p:cNvPr>
          <p:cNvSpPr txBox="1">
            <a:spLocks/>
          </p:cNvSpPr>
          <p:nvPr/>
        </p:nvSpPr>
        <p:spPr>
          <a:xfrm>
            <a:off x="672830" y="673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GB" dirty="0"/>
          </a:p>
        </p:txBody>
      </p:sp>
      <p:sp>
        <p:nvSpPr>
          <p:cNvPr id="2" name="Title 1">
            <a:extLst>
              <a:ext uri="{FF2B5EF4-FFF2-40B4-BE49-F238E27FC236}">
                <a16:creationId xmlns:a16="http://schemas.microsoft.com/office/drawing/2014/main" id="{5AC5DFF1-C9A2-E782-1260-0A3560829DBB}"/>
              </a:ext>
            </a:extLst>
          </p:cNvPr>
          <p:cNvSpPr>
            <a:spLocks noGrp="1"/>
          </p:cNvSpPr>
          <p:nvPr>
            <p:ph type="ctrTitle"/>
          </p:nvPr>
        </p:nvSpPr>
        <p:spPr>
          <a:xfrm>
            <a:off x="1151123" y="422825"/>
            <a:ext cx="9933753" cy="842287"/>
          </a:xfrm>
        </p:spPr>
        <p:txBody>
          <a:bodyPr>
            <a:noAutofit/>
          </a:bodyPr>
          <a:lstStyle/>
          <a:p>
            <a:r>
              <a:rPr lang="en-GB" sz="4400" b="1" dirty="0">
                <a:solidFill>
                  <a:srgbClr val="000000"/>
                </a:solidFill>
                <a:latin typeface="Century Gothic"/>
              </a:rPr>
              <a:t>Simple structure </a:t>
            </a:r>
            <a:endParaRPr lang="en-US" sz="4400" dirty="0">
              <a:latin typeface="Century Gothic"/>
              <a:cs typeface="Century Gothic"/>
            </a:endParaRPr>
          </a:p>
        </p:txBody>
      </p:sp>
      <p:sp>
        <p:nvSpPr>
          <p:cNvPr id="3" name="Rectangle 1">
            <a:extLst>
              <a:ext uri="{FF2B5EF4-FFF2-40B4-BE49-F238E27FC236}">
                <a16:creationId xmlns:a16="http://schemas.microsoft.com/office/drawing/2014/main" id="{5FE002A4-0270-1026-B1FD-0AEB24504517}"/>
              </a:ext>
            </a:extLst>
          </p:cNvPr>
          <p:cNvSpPr>
            <a:spLocks noGrp="1" noChangeArrowheads="1"/>
          </p:cNvSpPr>
          <p:nvPr>
            <p:ph type="subTitle" idx="1"/>
          </p:nvPr>
        </p:nvSpPr>
        <p:spPr bwMode="auto">
          <a:xfrm>
            <a:off x="450736" y="1674534"/>
            <a:ext cx="11290527"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Owner-Manager Role:</a:t>
            </a:r>
            <a:r>
              <a:rPr kumimoji="0" lang="en-US" altLang="en-US" b="0" i="0" u="none" strike="noStrike" cap="none" normalizeH="0" baseline="0" dirty="0">
                <a:ln>
                  <a:noFill/>
                </a:ln>
                <a:solidFill>
                  <a:schemeClr val="tx1"/>
                </a:solidFill>
                <a:effectLst/>
                <a:latin typeface="Arial" panose="020B0604020202020204" pitchFamily="34" charset="0"/>
              </a:rPr>
              <a:t> The owner-manager makes all major decisions and directly supervises all activities, with little delegation.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Simple Business Focus:</a:t>
            </a:r>
            <a:r>
              <a:rPr kumimoji="0" lang="en-US" altLang="en-US" b="0" i="0" u="none" strike="noStrike" cap="none" normalizeH="0" baseline="0" dirty="0">
                <a:ln>
                  <a:noFill/>
                </a:ln>
                <a:solidFill>
                  <a:schemeClr val="tx1"/>
                </a:solidFill>
                <a:effectLst/>
                <a:latin typeface="Arial" panose="020B0604020202020204" pitchFamily="34" charset="0"/>
              </a:rPr>
              <a:t> Typically paired with focus strategies, offering a single product in a single geographic market.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Limited Organizational Complexity:</a:t>
            </a:r>
            <a:r>
              <a:rPr kumimoji="0" lang="en-US" altLang="en-US" b="0" i="0" u="none" strike="noStrike" cap="none" normalizeH="0" baseline="0" dirty="0">
                <a:ln>
                  <a:noFill/>
                </a:ln>
                <a:solidFill>
                  <a:schemeClr val="tx1"/>
                </a:solidFill>
                <a:effectLst/>
                <a:latin typeface="Arial" panose="020B0604020202020204" pitchFamily="34" charset="0"/>
              </a:rPr>
              <a:t> Works well for small businesses but struggles with complexity as the business grows.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Managerial Challenges:</a:t>
            </a:r>
            <a:r>
              <a:rPr kumimoji="0" lang="en-US" altLang="en-US" b="0" i="0" u="none" strike="noStrike" cap="none" normalizeH="0" baseline="0" dirty="0">
                <a:ln>
                  <a:noFill/>
                </a:ln>
                <a:solidFill>
                  <a:schemeClr val="tx1"/>
                </a:solidFill>
                <a:effectLst/>
                <a:latin typeface="Arial" panose="020B0604020202020204" pitchFamily="34" charset="0"/>
              </a:rPr>
              <a:t> Owner-managers often lack the experience and skills needed to manage specialized and complex tasks.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Growth Issues:</a:t>
            </a:r>
            <a:r>
              <a:rPr kumimoji="0" lang="en-US" altLang="en-US" b="0" i="0" u="none" strike="noStrike" cap="none" normalizeH="0" baseline="0" dirty="0">
                <a:ln>
                  <a:noFill/>
                </a:ln>
                <a:solidFill>
                  <a:schemeClr val="tx1"/>
                </a:solidFill>
                <a:effectLst/>
                <a:latin typeface="Arial" panose="020B0604020202020204" pitchFamily="34" charset="0"/>
              </a:rPr>
              <a:t> As the business expands, the simple structure becomes ineffective, leading to inefficiency and management challenges. </a:t>
            </a:r>
          </a:p>
        </p:txBody>
      </p:sp>
    </p:spTree>
    <p:extLst>
      <p:ext uri="{BB962C8B-B14F-4D97-AF65-F5344CB8AC3E}">
        <p14:creationId xmlns:p14="http://schemas.microsoft.com/office/powerpoint/2010/main" val="11201138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244F12-EA42-CF5A-80E7-9AA0B5D22177}"/>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6D44FE6F-36AA-807B-30AD-D2E1A6FBB540}"/>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95B7DE1B-47CE-EAB2-D1EC-2983406F73BB}"/>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6" name="Picture 5" descr="short orange tower">
            <a:extLst>
              <a:ext uri="{FF2B5EF4-FFF2-40B4-BE49-F238E27FC236}">
                <a16:creationId xmlns:a16="http://schemas.microsoft.com/office/drawing/2014/main" id="{DE76D772-989F-39C5-7173-6FD8356CE673}"/>
              </a:ext>
            </a:extLst>
          </p:cNvPr>
          <p:cNvPicPr>
            <a:picLocks noChangeAspect="1"/>
          </p:cNvPicPr>
          <p:nvPr/>
        </p:nvPicPr>
        <p:blipFill>
          <a:blip r:embed="rId4"/>
          <a:srcRect/>
          <a:stretch/>
        </p:blipFill>
        <p:spPr>
          <a:xfrm>
            <a:off x="11084876" y="5363376"/>
            <a:ext cx="548323" cy="1494624"/>
          </a:xfrm>
          <a:prstGeom prst="rect">
            <a:avLst/>
          </a:prstGeom>
        </p:spPr>
      </p:pic>
      <p:sp>
        <p:nvSpPr>
          <p:cNvPr id="7" name="Title 12">
            <a:extLst>
              <a:ext uri="{FF2B5EF4-FFF2-40B4-BE49-F238E27FC236}">
                <a16:creationId xmlns:a16="http://schemas.microsoft.com/office/drawing/2014/main" id="{1B9EE158-5908-3E74-A9F8-F8DC2BA0639D}"/>
              </a:ext>
            </a:extLst>
          </p:cNvPr>
          <p:cNvSpPr txBox="1">
            <a:spLocks/>
          </p:cNvSpPr>
          <p:nvPr/>
        </p:nvSpPr>
        <p:spPr>
          <a:xfrm>
            <a:off x="672830" y="673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GB" dirty="0"/>
          </a:p>
        </p:txBody>
      </p:sp>
      <p:sp>
        <p:nvSpPr>
          <p:cNvPr id="2" name="Title 1">
            <a:extLst>
              <a:ext uri="{FF2B5EF4-FFF2-40B4-BE49-F238E27FC236}">
                <a16:creationId xmlns:a16="http://schemas.microsoft.com/office/drawing/2014/main" id="{9EB7ED5A-EADB-561D-C36F-3719C1338124}"/>
              </a:ext>
            </a:extLst>
          </p:cNvPr>
          <p:cNvSpPr>
            <a:spLocks noGrp="1"/>
          </p:cNvSpPr>
          <p:nvPr>
            <p:ph type="ctrTitle"/>
          </p:nvPr>
        </p:nvSpPr>
        <p:spPr>
          <a:xfrm>
            <a:off x="1151123" y="422825"/>
            <a:ext cx="10137363" cy="842287"/>
          </a:xfrm>
        </p:spPr>
        <p:txBody>
          <a:bodyPr>
            <a:noAutofit/>
          </a:bodyPr>
          <a:lstStyle/>
          <a:p>
            <a:r>
              <a:rPr lang="en-GB" sz="4400" b="1" dirty="0">
                <a:solidFill>
                  <a:srgbClr val="000000"/>
                </a:solidFill>
                <a:latin typeface="Century Gothic"/>
              </a:rPr>
              <a:t>The Functional structure</a:t>
            </a:r>
            <a:endParaRPr lang="en-US" sz="4400" dirty="0">
              <a:latin typeface="Century Gothic"/>
              <a:cs typeface="Century Gothic"/>
            </a:endParaRPr>
          </a:p>
        </p:txBody>
      </p:sp>
      <p:pic>
        <p:nvPicPr>
          <p:cNvPr id="3" name="Picture 1">
            <a:extLst>
              <a:ext uri="{FF2B5EF4-FFF2-40B4-BE49-F238E27FC236}">
                <a16:creationId xmlns:a16="http://schemas.microsoft.com/office/drawing/2014/main" id="{C9133BED-B4B6-97B9-FEBC-8011AE53D7C4}"/>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72830" y="1989886"/>
            <a:ext cx="10948791" cy="2761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852384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F8FE04-D288-1791-5397-A3CCF969006A}"/>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788114FD-BE67-DBA3-8C1E-0A741F81E38F}"/>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EA931DCB-375B-DBEB-ACBF-29B979030547}"/>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6" name="Picture 5" descr="short orange tower">
            <a:extLst>
              <a:ext uri="{FF2B5EF4-FFF2-40B4-BE49-F238E27FC236}">
                <a16:creationId xmlns:a16="http://schemas.microsoft.com/office/drawing/2014/main" id="{F2F5BC4D-3781-F0E3-9218-F8B54984C85B}"/>
              </a:ext>
            </a:extLst>
          </p:cNvPr>
          <p:cNvPicPr>
            <a:picLocks noChangeAspect="1"/>
          </p:cNvPicPr>
          <p:nvPr/>
        </p:nvPicPr>
        <p:blipFill>
          <a:blip r:embed="rId4"/>
          <a:srcRect/>
          <a:stretch/>
        </p:blipFill>
        <p:spPr>
          <a:xfrm>
            <a:off x="11084876" y="5363376"/>
            <a:ext cx="548323" cy="1494624"/>
          </a:xfrm>
          <a:prstGeom prst="rect">
            <a:avLst/>
          </a:prstGeom>
        </p:spPr>
      </p:pic>
      <p:sp>
        <p:nvSpPr>
          <p:cNvPr id="7" name="Title 12">
            <a:extLst>
              <a:ext uri="{FF2B5EF4-FFF2-40B4-BE49-F238E27FC236}">
                <a16:creationId xmlns:a16="http://schemas.microsoft.com/office/drawing/2014/main" id="{7861D6C8-4E11-1121-8391-9E743440B0D1}"/>
              </a:ext>
            </a:extLst>
          </p:cNvPr>
          <p:cNvSpPr txBox="1">
            <a:spLocks/>
          </p:cNvSpPr>
          <p:nvPr/>
        </p:nvSpPr>
        <p:spPr>
          <a:xfrm>
            <a:off x="672830" y="673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GB" dirty="0"/>
          </a:p>
        </p:txBody>
      </p:sp>
      <p:sp>
        <p:nvSpPr>
          <p:cNvPr id="2" name="Subtitle 1">
            <a:extLst>
              <a:ext uri="{FF2B5EF4-FFF2-40B4-BE49-F238E27FC236}">
                <a16:creationId xmlns:a16="http://schemas.microsoft.com/office/drawing/2014/main" id="{66819D21-97DC-E758-2689-433F1B3DFE65}"/>
              </a:ext>
            </a:extLst>
          </p:cNvPr>
          <p:cNvSpPr>
            <a:spLocks noGrp="1" noChangeArrowheads="1"/>
          </p:cNvSpPr>
          <p:nvPr>
            <p:ph type="subTitle" idx="1"/>
          </p:nvPr>
        </p:nvSpPr>
        <p:spPr bwMode="auto">
          <a:xfrm>
            <a:off x="475857" y="1436734"/>
            <a:ext cx="11240286" cy="4493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Divisional Structure:</a:t>
            </a:r>
            <a:r>
              <a:rPr kumimoji="0" lang="en-US" altLang="en-US" sz="2200" b="0" i="0" u="none" strike="noStrike" cap="none" normalizeH="0" baseline="0" dirty="0">
                <a:ln>
                  <a:noFill/>
                </a:ln>
                <a:solidFill>
                  <a:schemeClr val="tx1"/>
                </a:solidFill>
                <a:effectLst/>
                <a:latin typeface="Arial" panose="020B0604020202020204" pitchFamily="34" charset="0"/>
              </a:rPr>
              <a:t> The organization is split into separate divisions based on products, services, or geographic regions, each with its own set of functions (e.g., marketing, finance, HR).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Autonomy and Decentralized Decision-Making:</a:t>
            </a:r>
            <a:r>
              <a:rPr kumimoji="0" lang="en-US" altLang="en-US" sz="2200" b="0" i="0" u="none" strike="noStrike" cap="none" normalizeH="0" baseline="0" dirty="0">
                <a:ln>
                  <a:noFill/>
                </a:ln>
                <a:solidFill>
                  <a:schemeClr val="tx1"/>
                </a:solidFill>
                <a:effectLst/>
                <a:latin typeface="Arial" panose="020B0604020202020204" pitchFamily="34" charset="0"/>
              </a:rPr>
              <a:t> Each division operates with a high level of autonomy, allowing for quicker decision-making tailored to specific markets or product lines.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Handling Complexity and Diversity:</a:t>
            </a:r>
            <a:r>
              <a:rPr kumimoji="0" lang="en-US" altLang="en-US" sz="2200" b="0" i="0" u="none" strike="noStrike" cap="none" normalizeH="0" baseline="0" dirty="0">
                <a:ln>
                  <a:noFill/>
                </a:ln>
                <a:solidFill>
                  <a:schemeClr val="tx1"/>
                </a:solidFill>
                <a:effectLst/>
                <a:latin typeface="Arial" panose="020B0604020202020204" pitchFamily="34" charset="0"/>
              </a:rPr>
              <a:t> The multidivisional structure is designed to manage the complexity and diversity that arise as a company grows and diversifies its offerings.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Flexibility and Accountability:</a:t>
            </a:r>
            <a:r>
              <a:rPr kumimoji="0" lang="en-US" altLang="en-US" sz="2200" b="0" i="0" u="none" strike="noStrike" cap="none" normalizeH="0" baseline="0" dirty="0">
                <a:ln>
                  <a:noFill/>
                </a:ln>
                <a:solidFill>
                  <a:schemeClr val="tx1"/>
                </a:solidFill>
                <a:effectLst/>
                <a:latin typeface="Arial" panose="020B0604020202020204" pitchFamily="34" charset="0"/>
              </a:rPr>
              <a:t> Divisions are accountable for their performance, making it easier to track success and ensure that strategies are aligned with market needs.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Challenges:</a:t>
            </a:r>
            <a:r>
              <a:rPr kumimoji="0" lang="en-US" altLang="en-US" sz="2200" b="0" i="0" u="none" strike="noStrike" cap="none" normalizeH="0" baseline="0" dirty="0">
                <a:ln>
                  <a:noFill/>
                </a:ln>
                <a:solidFill>
                  <a:schemeClr val="tx1"/>
                </a:solidFill>
                <a:effectLst/>
                <a:latin typeface="Arial" panose="020B0604020202020204" pitchFamily="34" charset="0"/>
              </a:rPr>
              <a:t> Potential issues include duplication of resources, coordination problems between divisions, and a loss of economies of scale.</a:t>
            </a:r>
          </a:p>
        </p:txBody>
      </p:sp>
      <p:sp>
        <p:nvSpPr>
          <p:cNvPr id="3" name="Title 1">
            <a:extLst>
              <a:ext uri="{FF2B5EF4-FFF2-40B4-BE49-F238E27FC236}">
                <a16:creationId xmlns:a16="http://schemas.microsoft.com/office/drawing/2014/main" id="{19073654-522D-30EA-9020-1704E85EE393}"/>
              </a:ext>
            </a:extLst>
          </p:cNvPr>
          <p:cNvSpPr>
            <a:spLocks noGrp="1"/>
          </p:cNvSpPr>
          <p:nvPr>
            <p:ph type="ctrTitle"/>
          </p:nvPr>
        </p:nvSpPr>
        <p:spPr>
          <a:xfrm>
            <a:off x="994221" y="202670"/>
            <a:ext cx="10090655" cy="990931"/>
          </a:xfrm>
        </p:spPr>
        <p:txBody>
          <a:bodyPr vert="horz" lIns="91440" tIns="45720" rIns="91440" bIns="45720" rtlCol="0" anchor="b">
            <a:normAutofit/>
          </a:bodyPr>
          <a:lstStyle/>
          <a:p>
            <a:r>
              <a:rPr lang="en-US" sz="4600" b="1" kern="1200" dirty="0">
                <a:solidFill>
                  <a:schemeClr val="tx1"/>
                </a:solidFill>
                <a:latin typeface="+mj-lt"/>
                <a:ea typeface="+mj-ea"/>
                <a:cs typeface="+mj-cs"/>
              </a:rPr>
              <a:t>The Multidivisional structure</a:t>
            </a:r>
            <a:endParaRPr lang="en-US" sz="4600" kern="1200" dirty="0">
              <a:solidFill>
                <a:schemeClr val="tx1"/>
              </a:solidFill>
              <a:latin typeface="+mj-lt"/>
              <a:ea typeface="+mj-ea"/>
              <a:cs typeface="+mj-cs"/>
            </a:endParaRPr>
          </a:p>
        </p:txBody>
      </p:sp>
    </p:spTree>
    <p:extLst>
      <p:ext uri="{BB962C8B-B14F-4D97-AF65-F5344CB8AC3E}">
        <p14:creationId xmlns:p14="http://schemas.microsoft.com/office/powerpoint/2010/main" val="29544127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7E456-C6BD-BEA5-2271-9CA7827EEE72}"/>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EDC8AA2E-D932-D5F2-B12C-3198B02831A1}"/>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22D20EFA-AD78-8578-2DAA-A936C21DC7F1}"/>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6" name="Picture 5" descr="short orange tower">
            <a:extLst>
              <a:ext uri="{FF2B5EF4-FFF2-40B4-BE49-F238E27FC236}">
                <a16:creationId xmlns:a16="http://schemas.microsoft.com/office/drawing/2014/main" id="{324B0B42-E144-67D5-5695-A89AC2E69FE1}"/>
              </a:ext>
            </a:extLst>
          </p:cNvPr>
          <p:cNvPicPr>
            <a:picLocks noChangeAspect="1"/>
          </p:cNvPicPr>
          <p:nvPr/>
        </p:nvPicPr>
        <p:blipFill>
          <a:blip r:embed="rId4"/>
          <a:srcRect/>
          <a:stretch/>
        </p:blipFill>
        <p:spPr>
          <a:xfrm>
            <a:off x="11084876" y="5363376"/>
            <a:ext cx="548323" cy="1494624"/>
          </a:xfrm>
          <a:prstGeom prst="rect">
            <a:avLst/>
          </a:prstGeom>
        </p:spPr>
      </p:pic>
      <p:sp>
        <p:nvSpPr>
          <p:cNvPr id="7" name="Title 12">
            <a:extLst>
              <a:ext uri="{FF2B5EF4-FFF2-40B4-BE49-F238E27FC236}">
                <a16:creationId xmlns:a16="http://schemas.microsoft.com/office/drawing/2014/main" id="{3BA6593B-C6E4-E196-8682-0E3BFBD897D9}"/>
              </a:ext>
            </a:extLst>
          </p:cNvPr>
          <p:cNvSpPr txBox="1">
            <a:spLocks/>
          </p:cNvSpPr>
          <p:nvPr/>
        </p:nvSpPr>
        <p:spPr>
          <a:xfrm>
            <a:off x="672830" y="673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GB" dirty="0"/>
          </a:p>
        </p:txBody>
      </p:sp>
      <p:sp>
        <p:nvSpPr>
          <p:cNvPr id="2" name="Title 1">
            <a:extLst>
              <a:ext uri="{FF2B5EF4-FFF2-40B4-BE49-F238E27FC236}">
                <a16:creationId xmlns:a16="http://schemas.microsoft.com/office/drawing/2014/main" id="{301413B0-0ECE-84CC-D2AF-2F5E1295C95C}"/>
              </a:ext>
            </a:extLst>
          </p:cNvPr>
          <p:cNvSpPr>
            <a:spLocks noGrp="1"/>
          </p:cNvSpPr>
          <p:nvPr>
            <p:ph type="ctrTitle"/>
          </p:nvPr>
        </p:nvSpPr>
        <p:spPr>
          <a:xfrm>
            <a:off x="355600" y="113525"/>
            <a:ext cx="11480800" cy="842287"/>
          </a:xfrm>
        </p:spPr>
        <p:txBody>
          <a:bodyPr>
            <a:noAutofit/>
          </a:bodyPr>
          <a:lstStyle/>
          <a:p>
            <a:r>
              <a:rPr lang="en-US" sz="3600" b="1" dirty="0">
                <a:latin typeface="Century Gothic"/>
                <a:cs typeface="Century Gothic"/>
              </a:rPr>
              <a:t>Functional structure and competitive strategies</a:t>
            </a:r>
          </a:p>
        </p:txBody>
      </p:sp>
      <p:sp>
        <p:nvSpPr>
          <p:cNvPr id="3" name="Rectangle 1">
            <a:extLst>
              <a:ext uri="{FF2B5EF4-FFF2-40B4-BE49-F238E27FC236}">
                <a16:creationId xmlns:a16="http://schemas.microsoft.com/office/drawing/2014/main" id="{118CD51A-466E-6EE5-ABBF-A59E9A4223E6}"/>
              </a:ext>
            </a:extLst>
          </p:cNvPr>
          <p:cNvSpPr>
            <a:spLocks noGrp="1" noChangeArrowheads="1"/>
          </p:cNvSpPr>
          <p:nvPr>
            <p:ph type="subTitle" idx="1"/>
          </p:nvPr>
        </p:nvSpPr>
        <p:spPr bwMode="auto">
          <a:xfrm>
            <a:off x="534194" y="1566516"/>
            <a:ext cx="11123611"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Cost Leadership Strategy:</a:t>
            </a:r>
            <a:r>
              <a:rPr kumimoji="0" lang="en-US" altLang="en-US" sz="2000" b="0" i="0" u="none" strike="noStrike" cap="none" normalizeH="0" baseline="0" dirty="0">
                <a:ln>
                  <a:noFill/>
                </a:ln>
                <a:solidFill>
                  <a:schemeClr val="tx1"/>
                </a:solidFill>
                <a:effectLst/>
                <a:latin typeface="Arial" panose="020B0604020202020204" pitchFamily="34" charset="0"/>
              </a:rPr>
              <a:t> Utilizes a </a:t>
            </a:r>
            <a:r>
              <a:rPr kumimoji="0" lang="en-US" altLang="en-US" sz="2000" b="1" i="0" u="none" strike="noStrike" cap="none" normalizeH="0" baseline="0" dirty="0">
                <a:ln>
                  <a:noFill/>
                </a:ln>
                <a:solidFill>
                  <a:schemeClr val="tx1"/>
                </a:solidFill>
                <a:effectLst/>
                <a:latin typeface="Arial" panose="020B0604020202020204" pitchFamily="34" charset="0"/>
              </a:rPr>
              <a:t>formal structure</a:t>
            </a:r>
            <a:r>
              <a:rPr kumimoji="0" lang="en-US" altLang="en-US" sz="2000" b="0" i="0" u="none" strike="noStrike" cap="none" normalizeH="0" baseline="0" dirty="0">
                <a:ln>
                  <a:noFill/>
                </a:ln>
                <a:solidFill>
                  <a:schemeClr val="tx1"/>
                </a:solidFill>
                <a:effectLst/>
                <a:latin typeface="Arial" panose="020B0604020202020204" pitchFamily="34" charset="0"/>
              </a:rPr>
              <a:t> to focus on efficiency, cost control, and process improvement across functions, like in </a:t>
            </a:r>
            <a:r>
              <a:rPr kumimoji="0" lang="en-US" altLang="en-US" sz="2000" b="0" i="1" u="none" strike="noStrike" cap="none" normalizeH="0" baseline="0" dirty="0">
                <a:ln>
                  <a:noFill/>
                </a:ln>
                <a:solidFill>
                  <a:schemeClr val="tx1"/>
                </a:solidFill>
                <a:effectLst/>
                <a:latin typeface="Arial" panose="020B0604020202020204" pitchFamily="34" charset="0"/>
              </a:rPr>
              <a:t>Walmart</a:t>
            </a:r>
            <a:r>
              <a:rPr kumimoji="0" lang="en-US" altLang="en-US" sz="2000" b="0" i="0" u="none" strike="noStrike" cap="none" normalizeH="0" baseline="0" dirty="0">
                <a:ln>
                  <a:noFill/>
                </a:ln>
                <a:solidFill>
                  <a:schemeClr val="tx1"/>
                </a:solidFill>
                <a:effectLst/>
                <a:latin typeface="Arial" panose="020B0604020202020204" pitchFamily="34" charset="0"/>
              </a:rPr>
              <a:t>, to offer low prices and streamline operations.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Differentiation Strategy:</a:t>
            </a:r>
            <a:r>
              <a:rPr kumimoji="0" lang="en-US" altLang="en-US" sz="2000" b="0" i="0" u="none" strike="noStrike" cap="none" normalizeH="0" baseline="0" dirty="0">
                <a:ln>
                  <a:noFill/>
                </a:ln>
                <a:solidFill>
                  <a:schemeClr val="tx1"/>
                </a:solidFill>
                <a:effectLst/>
                <a:latin typeface="Arial" panose="020B0604020202020204" pitchFamily="34" charset="0"/>
              </a:rPr>
              <a:t> Uses a </a:t>
            </a:r>
            <a:r>
              <a:rPr kumimoji="0" lang="en-US" altLang="en-US" sz="2000" b="1" i="0" u="none" strike="noStrike" cap="none" normalizeH="0" baseline="0" dirty="0">
                <a:ln>
                  <a:noFill/>
                </a:ln>
                <a:solidFill>
                  <a:schemeClr val="tx1"/>
                </a:solidFill>
                <a:effectLst/>
                <a:latin typeface="Arial" panose="020B0604020202020204" pitchFamily="34" charset="0"/>
              </a:rPr>
              <a:t>less formal structure</a:t>
            </a:r>
            <a:r>
              <a:rPr kumimoji="0" lang="en-US" altLang="en-US" sz="2000" b="0" i="0" u="none" strike="noStrike" cap="none" normalizeH="0" baseline="0" dirty="0">
                <a:ln>
                  <a:noFill/>
                </a:ln>
                <a:solidFill>
                  <a:schemeClr val="tx1"/>
                </a:solidFill>
                <a:effectLst/>
                <a:latin typeface="Arial" panose="020B0604020202020204" pitchFamily="34" charset="0"/>
              </a:rPr>
              <a:t> to foster innovation and creativity, emphasizing R&amp;D and marketing, as seen with </a:t>
            </a:r>
            <a:r>
              <a:rPr kumimoji="0" lang="en-US" altLang="en-US" sz="2000" b="0" i="1" u="none" strike="noStrike" cap="none" normalizeH="0" baseline="0" dirty="0">
                <a:ln>
                  <a:noFill/>
                </a:ln>
                <a:solidFill>
                  <a:schemeClr val="tx1"/>
                </a:solidFill>
                <a:effectLst/>
                <a:latin typeface="Arial" panose="020B0604020202020204" pitchFamily="34" charset="0"/>
              </a:rPr>
              <a:t>Apple</a:t>
            </a:r>
            <a:r>
              <a:rPr kumimoji="0" lang="en-US" altLang="en-US" sz="2000" b="0" i="0" u="none" strike="noStrike" cap="none" normalizeH="0" baseline="0" dirty="0">
                <a:ln>
                  <a:noFill/>
                </a:ln>
                <a:solidFill>
                  <a:schemeClr val="tx1"/>
                </a:solidFill>
                <a:effectLst/>
                <a:latin typeface="Arial" panose="020B0604020202020204" pitchFamily="34" charset="0"/>
              </a:rPr>
              <a:t>, to create unique products that justify premium prices.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Integrated Cost Leadership/Differentiation Strategy:</a:t>
            </a:r>
            <a:r>
              <a:rPr kumimoji="0" lang="en-US" altLang="en-US" sz="2000" b="0" i="0" u="none" strike="noStrike" cap="none" normalizeH="0" baseline="0" dirty="0">
                <a:ln>
                  <a:noFill/>
                </a:ln>
                <a:solidFill>
                  <a:schemeClr val="tx1"/>
                </a:solidFill>
                <a:effectLst/>
                <a:latin typeface="Arial" panose="020B0604020202020204" pitchFamily="34" charset="0"/>
              </a:rPr>
              <a:t> A </a:t>
            </a:r>
            <a:r>
              <a:rPr kumimoji="0" lang="en-US" altLang="en-US" sz="2000" b="1" i="0" u="none" strike="noStrike" cap="none" normalizeH="0" baseline="0" dirty="0">
                <a:ln>
                  <a:noFill/>
                </a:ln>
                <a:solidFill>
                  <a:schemeClr val="tx1"/>
                </a:solidFill>
                <a:effectLst/>
                <a:latin typeface="Arial" panose="020B0604020202020204" pitchFamily="34" charset="0"/>
              </a:rPr>
              <a:t>hybrid structure</a:t>
            </a:r>
            <a:r>
              <a:rPr kumimoji="0" lang="en-US" altLang="en-US" sz="2000" b="0" i="0" u="none" strike="noStrike" cap="none" normalizeH="0" baseline="0" dirty="0">
                <a:ln>
                  <a:noFill/>
                </a:ln>
                <a:solidFill>
                  <a:schemeClr val="tx1"/>
                </a:solidFill>
                <a:effectLst/>
                <a:latin typeface="Arial" panose="020B0604020202020204" pitchFamily="34" charset="0"/>
              </a:rPr>
              <a:t> that balances efficiency and innovation, combining formal processes for cost control with flexibility for product differentiation, as demonstrated by </a:t>
            </a:r>
            <a:r>
              <a:rPr kumimoji="0" lang="en-US" altLang="en-US" sz="2000" b="0" i="1" u="none" strike="noStrike" cap="none" normalizeH="0" baseline="0" dirty="0">
                <a:ln>
                  <a:noFill/>
                </a:ln>
                <a:solidFill>
                  <a:schemeClr val="tx1"/>
                </a:solidFill>
                <a:effectLst/>
                <a:latin typeface="Arial" panose="020B0604020202020204" pitchFamily="34" charset="0"/>
              </a:rPr>
              <a:t>Toyota</a:t>
            </a:r>
            <a:r>
              <a:rPr kumimoji="0" lang="en-US" altLang="en-US" sz="20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Formal Structure for Efficiency:</a:t>
            </a:r>
            <a:r>
              <a:rPr kumimoji="0" lang="en-US" altLang="en-US" sz="2000" b="0" i="0" u="none" strike="noStrike" cap="none" normalizeH="0" baseline="0" dirty="0">
                <a:ln>
                  <a:noFill/>
                </a:ln>
                <a:solidFill>
                  <a:schemeClr val="tx1"/>
                </a:solidFill>
                <a:effectLst/>
                <a:latin typeface="Arial" panose="020B0604020202020204" pitchFamily="34" charset="0"/>
              </a:rPr>
              <a:t> In cost leadership, a formal, process-oriented structure ensures standardized operations, reducing costs and increasing productivity.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Informal Structure for Flexibility:</a:t>
            </a:r>
            <a:r>
              <a:rPr kumimoji="0" lang="en-US" altLang="en-US" sz="2000" b="0" i="0" u="none" strike="noStrike" cap="none" normalizeH="0" baseline="0" dirty="0">
                <a:ln>
                  <a:noFill/>
                </a:ln>
                <a:solidFill>
                  <a:schemeClr val="tx1"/>
                </a:solidFill>
                <a:effectLst/>
                <a:latin typeface="Arial" panose="020B0604020202020204" pitchFamily="34" charset="0"/>
              </a:rPr>
              <a:t> In differentiation, an informal structure allows for cross-functional collaboration, fast decision-making, and responsiveness to customer needs and market trends.</a:t>
            </a:r>
          </a:p>
        </p:txBody>
      </p:sp>
    </p:spTree>
    <p:extLst>
      <p:ext uri="{BB962C8B-B14F-4D97-AF65-F5344CB8AC3E}">
        <p14:creationId xmlns:p14="http://schemas.microsoft.com/office/powerpoint/2010/main" val="1877349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962222-583A-56A7-3942-D8361BCADAAA}"/>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90747198-44F1-609A-D724-E045C1E0E498}"/>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96B59D42-670E-2C71-CB08-3AD224B81B28}"/>
              </a:ext>
            </a:extLst>
          </p:cNvPr>
          <p:cNvPicPr>
            <a:picLocks noChangeAspect="1"/>
          </p:cNvPicPr>
          <p:nvPr/>
        </p:nvPicPr>
        <p:blipFill>
          <a:blip r:embed="rId2"/>
          <a:stretch>
            <a:fillRect/>
          </a:stretch>
        </p:blipFill>
        <p:spPr>
          <a:xfrm>
            <a:off x="534811" y="6217213"/>
            <a:ext cx="1801495" cy="397654"/>
          </a:xfrm>
          <a:prstGeom prst="rect">
            <a:avLst/>
          </a:prstGeom>
        </p:spPr>
      </p:pic>
      <p:pic>
        <p:nvPicPr>
          <p:cNvPr id="6" name="Picture 5" descr="short orange tower">
            <a:extLst>
              <a:ext uri="{FF2B5EF4-FFF2-40B4-BE49-F238E27FC236}">
                <a16:creationId xmlns:a16="http://schemas.microsoft.com/office/drawing/2014/main" id="{7532B5F8-DB9E-4EEF-D906-DA8E35F78EA6}"/>
              </a:ext>
            </a:extLst>
          </p:cNvPr>
          <p:cNvPicPr>
            <a:picLocks noChangeAspect="1"/>
          </p:cNvPicPr>
          <p:nvPr/>
        </p:nvPicPr>
        <p:blipFill>
          <a:blip r:embed="rId3"/>
          <a:srcRect/>
          <a:stretch/>
        </p:blipFill>
        <p:spPr>
          <a:xfrm>
            <a:off x="11084876" y="5363376"/>
            <a:ext cx="548323" cy="1494624"/>
          </a:xfrm>
          <a:prstGeom prst="rect">
            <a:avLst/>
          </a:prstGeom>
        </p:spPr>
      </p:pic>
      <p:sp>
        <p:nvSpPr>
          <p:cNvPr id="7" name="Title 12">
            <a:extLst>
              <a:ext uri="{FF2B5EF4-FFF2-40B4-BE49-F238E27FC236}">
                <a16:creationId xmlns:a16="http://schemas.microsoft.com/office/drawing/2014/main" id="{17030982-9C6F-B39C-B4BD-A989E93EC824}"/>
              </a:ext>
            </a:extLst>
          </p:cNvPr>
          <p:cNvSpPr txBox="1">
            <a:spLocks/>
          </p:cNvSpPr>
          <p:nvPr/>
        </p:nvSpPr>
        <p:spPr>
          <a:xfrm>
            <a:off x="672830" y="673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dirty="0"/>
              <a:t>We will cover</a:t>
            </a:r>
          </a:p>
        </p:txBody>
      </p:sp>
      <p:sp>
        <p:nvSpPr>
          <p:cNvPr id="8" name="Subtitle 2">
            <a:extLst>
              <a:ext uri="{FF2B5EF4-FFF2-40B4-BE49-F238E27FC236}">
                <a16:creationId xmlns:a16="http://schemas.microsoft.com/office/drawing/2014/main" id="{57EB8204-48D6-7323-117B-3548493CC378}"/>
              </a:ext>
            </a:extLst>
          </p:cNvPr>
          <p:cNvSpPr>
            <a:spLocks noGrp="1"/>
          </p:cNvSpPr>
          <p:nvPr>
            <p:ph type="subTitle" idx="1"/>
          </p:nvPr>
        </p:nvSpPr>
        <p:spPr>
          <a:xfrm>
            <a:off x="462268" y="1514494"/>
            <a:ext cx="11220745" cy="4042928"/>
          </a:xfrm>
        </p:spPr>
        <p:txBody>
          <a:bodyPr>
            <a:normAutofit fontScale="92500" lnSpcReduction="10000"/>
          </a:bodyPr>
          <a:lstStyle/>
          <a:p>
            <a:pPr marL="380990" indent="-380990" algn="l">
              <a:lnSpc>
                <a:spcPct val="120000"/>
              </a:lnSpc>
              <a:buFont typeface="Arial"/>
              <a:buChar char="•"/>
            </a:pPr>
            <a:r>
              <a:rPr lang="en-GB" sz="2000" dirty="0">
                <a:solidFill>
                  <a:srgbClr val="000000"/>
                </a:solidFill>
                <a:latin typeface="Century Gothic"/>
                <a:cs typeface="Century Gothic"/>
              </a:rPr>
              <a:t>Fundamentals of organising </a:t>
            </a:r>
          </a:p>
          <a:p>
            <a:pPr marL="380990" indent="-380990" algn="l">
              <a:lnSpc>
                <a:spcPct val="120000"/>
              </a:lnSpc>
              <a:buFont typeface="Arial"/>
              <a:buChar char="•"/>
            </a:pPr>
            <a:r>
              <a:rPr lang="en-GB" sz="2000" dirty="0">
                <a:solidFill>
                  <a:srgbClr val="000000"/>
                </a:solidFill>
                <a:latin typeface="Century Gothic"/>
              </a:rPr>
              <a:t>Vertical and Horizontal dimension of organisation </a:t>
            </a:r>
          </a:p>
          <a:p>
            <a:pPr marL="380990" indent="-380990" algn="l">
              <a:lnSpc>
                <a:spcPct val="120000"/>
              </a:lnSpc>
              <a:buFont typeface="Arial"/>
              <a:buChar char="•"/>
            </a:pPr>
            <a:r>
              <a:rPr lang="en-GB" sz="2000" dirty="0">
                <a:solidFill>
                  <a:srgbClr val="000000"/>
                </a:solidFill>
                <a:latin typeface="Century Gothic"/>
              </a:rPr>
              <a:t>Why organisation structure changes </a:t>
            </a:r>
          </a:p>
          <a:p>
            <a:pPr marL="380990" indent="-380990" algn="l">
              <a:lnSpc>
                <a:spcPct val="120000"/>
              </a:lnSpc>
              <a:buFont typeface="Arial"/>
              <a:buChar char="•"/>
            </a:pPr>
            <a:r>
              <a:rPr lang="en-GB" sz="2000" dirty="0">
                <a:solidFill>
                  <a:srgbClr val="000000"/>
                </a:solidFill>
                <a:latin typeface="Century Gothic"/>
              </a:rPr>
              <a:t>Simple structure </a:t>
            </a:r>
          </a:p>
          <a:p>
            <a:pPr marL="380990" indent="-380990" algn="l">
              <a:lnSpc>
                <a:spcPct val="120000"/>
              </a:lnSpc>
              <a:buFont typeface="Arial"/>
              <a:buChar char="•"/>
            </a:pPr>
            <a:r>
              <a:rPr lang="en-GB" sz="2000" dirty="0">
                <a:solidFill>
                  <a:srgbClr val="000000"/>
                </a:solidFill>
                <a:latin typeface="Century Gothic"/>
              </a:rPr>
              <a:t>Functional structure </a:t>
            </a:r>
          </a:p>
          <a:p>
            <a:pPr marL="380990" indent="-380990" algn="l">
              <a:lnSpc>
                <a:spcPct val="120000"/>
              </a:lnSpc>
              <a:buFont typeface="Arial"/>
              <a:buChar char="•"/>
            </a:pPr>
            <a:r>
              <a:rPr lang="en-GB" sz="2000" dirty="0">
                <a:solidFill>
                  <a:srgbClr val="000000"/>
                </a:solidFill>
                <a:latin typeface="Century Gothic"/>
              </a:rPr>
              <a:t>Multi divisional structure </a:t>
            </a:r>
          </a:p>
          <a:p>
            <a:pPr marL="380990" indent="-380990" algn="l">
              <a:lnSpc>
                <a:spcPct val="120000"/>
              </a:lnSpc>
              <a:buFont typeface="Arial"/>
              <a:buChar char="•"/>
            </a:pPr>
            <a:r>
              <a:rPr lang="en-GB" sz="2000" dirty="0">
                <a:solidFill>
                  <a:srgbClr val="000000"/>
                </a:solidFill>
                <a:latin typeface="Century Gothic"/>
              </a:rPr>
              <a:t>Matrix structure </a:t>
            </a:r>
          </a:p>
          <a:p>
            <a:pPr marL="380990" indent="-380990" algn="l">
              <a:lnSpc>
                <a:spcPct val="120000"/>
              </a:lnSpc>
              <a:buFont typeface="Arial"/>
              <a:buChar char="•"/>
            </a:pPr>
            <a:r>
              <a:rPr lang="en-GB" sz="2000" dirty="0">
                <a:solidFill>
                  <a:srgbClr val="000000"/>
                </a:solidFill>
                <a:latin typeface="Century Gothic"/>
              </a:rPr>
              <a:t>Network structure </a:t>
            </a:r>
          </a:p>
          <a:p>
            <a:pPr marL="380990" indent="-380990" algn="l">
              <a:lnSpc>
                <a:spcPct val="120000"/>
              </a:lnSpc>
              <a:buFont typeface="Arial"/>
              <a:buChar char="•"/>
            </a:pPr>
            <a:r>
              <a:rPr lang="en-GB" sz="2000" dirty="0">
                <a:solidFill>
                  <a:srgbClr val="000000"/>
                </a:solidFill>
                <a:latin typeface="Century Gothic"/>
              </a:rPr>
              <a:t>Few other types organisational design </a:t>
            </a:r>
          </a:p>
        </p:txBody>
      </p:sp>
    </p:spTree>
    <p:extLst>
      <p:ext uri="{BB962C8B-B14F-4D97-AF65-F5344CB8AC3E}">
        <p14:creationId xmlns:p14="http://schemas.microsoft.com/office/powerpoint/2010/main" val="36000028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A44279-CA96-320C-6E87-0B29EE6C68C2}"/>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46373A26-E445-A62E-75BB-F1836FD69B76}"/>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7D09C8DD-7E2C-8A27-2203-AF9A8E63E811}"/>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6" name="Picture 5" descr="short orange tower">
            <a:extLst>
              <a:ext uri="{FF2B5EF4-FFF2-40B4-BE49-F238E27FC236}">
                <a16:creationId xmlns:a16="http://schemas.microsoft.com/office/drawing/2014/main" id="{C4117AE9-63FA-5B24-06A4-78613329BBB5}"/>
              </a:ext>
            </a:extLst>
          </p:cNvPr>
          <p:cNvPicPr>
            <a:picLocks noChangeAspect="1"/>
          </p:cNvPicPr>
          <p:nvPr/>
        </p:nvPicPr>
        <p:blipFill>
          <a:blip r:embed="rId4"/>
          <a:srcRect/>
          <a:stretch/>
        </p:blipFill>
        <p:spPr>
          <a:xfrm>
            <a:off x="11084876" y="5363376"/>
            <a:ext cx="548323" cy="1494624"/>
          </a:xfrm>
          <a:prstGeom prst="rect">
            <a:avLst/>
          </a:prstGeom>
        </p:spPr>
      </p:pic>
      <p:sp>
        <p:nvSpPr>
          <p:cNvPr id="7" name="Title 12">
            <a:extLst>
              <a:ext uri="{FF2B5EF4-FFF2-40B4-BE49-F238E27FC236}">
                <a16:creationId xmlns:a16="http://schemas.microsoft.com/office/drawing/2014/main" id="{698F7C74-E4E7-8340-8CEC-1771482AE55C}"/>
              </a:ext>
            </a:extLst>
          </p:cNvPr>
          <p:cNvSpPr txBox="1">
            <a:spLocks/>
          </p:cNvSpPr>
          <p:nvPr/>
        </p:nvSpPr>
        <p:spPr>
          <a:xfrm>
            <a:off x="672830" y="673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GB" dirty="0"/>
          </a:p>
        </p:txBody>
      </p:sp>
      <p:sp>
        <p:nvSpPr>
          <p:cNvPr id="2" name="Title 1">
            <a:extLst>
              <a:ext uri="{FF2B5EF4-FFF2-40B4-BE49-F238E27FC236}">
                <a16:creationId xmlns:a16="http://schemas.microsoft.com/office/drawing/2014/main" id="{18FCE71F-31FB-E016-A0C0-3C616393D384}"/>
              </a:ext>
            </a:extLst>
          </p:cNvPr>
          <p:cNvSpPr>
            <a:spLocks noGrp="1"/>
          </p:cNvSpPr>
          <p:nvPr>
            <p:ph type="ctrTitle"/>
          </p:nvPr>
        </p:nvSpPr>
        <p:spPr>
          <a:xfrm>
            <a:off x="462269" y="422825"/>
            <a:ext cx="11056902" cy="842287"/>
          </a:xfrm>
        </p:spPr>
        <p:txBody>
          <a:bodyPr>
            <a:noAutofit/>
          </a:bodyPr>
          <a:lstStyle/>
          <a:p>
            <a:r>
              <a:rPr lang="en-GB" sz="3733" b="1" dirty="0">
                <a:solidFill>
                  <a:srgbClr val="000000"/>
                </a:solidFill>
                <a:latin typeface="Century Gothic"/>
              </a:rPr>
              <a:t>The Matrix structure</a:t>
            </a:r>
            <a:endParaRPr lang="en-US" sz="3733" dirty="0">
              <a:latin typeface="Century Gothic"/>
              <a:cs typeface="Century Gothic"/>
            </a:endParaRPr>
          </a:p>
        </p:txBody>
      </p:sp>
      <p:pic>
        <p:nvPicPr>
          <p:cNvPr id="3" name="Picture 1">
            <a:extLst>
              <a:ext uri="{FF2B5EF4-FFF2-40B4-BE49-F238E27FC236}">
                <a16:creationId xmlns:a16="http://schemas.microsoft.com/office/drawing/2014/main" id="{C8B88CFD-F6D7-33F8-A3F6-A84A5199A4E9}"/>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34811" y="2247512"/>
            <a:ext cx="5124093" cy="28719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2">
            <a:extLst>
              <a:ext uri="{FF2B5EF4-FFF2-40B4-BE49-F238E27FC236}">
                <a16:creationId xmlns:a16="http://schemas.microsoft.com/office/drawing/2014/main" id="{2AA8BE40-CEB5-8C29-CA44-29328F4054B9}"/>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5930630" y="2179331"/>
            <a:ext cx="6191769" cy="2938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867649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EA22E-6347-0B1C-BDAA-153DEDBE5260}"/>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3C5DBC4E-3ECF-E49A-B867-E0FA25F599AE}"/>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27EC96E8-4657-6D7A-2B52-8C286AF59B9F}"/>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6" name="Picture 5" descr="short orange tower">
            <a:extLst>
              <a:ext uri="{FF2B5EF4-FFF2-40B4-BE49-F238E27FC236}">
                <a16:creationId xmlns:a16="http://schemas.microsoft.com/office/drawing/2014/main" id="{A3C3B378-9CDA-57D9-9D8E-FA0A8E97BFC0}"/>
              </a:ext>
            </a:extLst>
          </p:cNvPr>
          <p:cNvPicPr>
            <a:picLocks noChangeAspect="1"/>
          </p:cNvPicPr>
          <p:nvPr/>
        </p:nvPicPr>
        <p:blipFill>
          <a:blip r:embed="rId4"/>
          <a:srcRect/>
          <a:stretch/>
        </p:blipFill>
        <p:spPr>
          <a:xfrm>
            <a:off x="11084876" y="5363376"/>
            <a:ext cx="548323" cy="1494624"/>
          </a:xfrm>
          <a:prstGeom prst="rect">
            <a:avLst/>
          </a:prstGeom>
        </p:spPr>
      </p:pic>
      <p:sp>
        <p:nvSpPr>
          <p:cNvPr id="7" name="Title 12">
            <a:extLst>
              <a:ext uri="{FF2B5EF4-FFF2-40B4-BE49-F238E27FC236}">
                <a16:creationId xmlns:a16="http://schemas.microsoft.com/office/drawing/2014/main" id="{1146EE44-B582-F4DF-07D7-E61CADFB9847}"/>
              </a:ext>
            </a:extLst>
          </p:cNvPr>
          <p:cNvSpPr txBox="1">
            <a:spLocks/>
          </p:cNvSpPr>
          <p:nvPr/>
        </p:nvSpPr>
        <p:spPr>
          <a:xfrm>
            <a:off x="672830" y="673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GB" dirty="0"/>
          </a:p>
        </p:txBody>
      </p:sp>
      <p:sp>
        <p:nvSpPr>
          <p:cNvPr id="2" name="Title 1">
            <a:extLst>
              <a:ext uri="{FF2B5EF4-FFF2-40B4-BE49-F238E27FC236}">
                <a16:creationId xmlns:a16="http://schemas.microsoft.com/office/drawing/2014/main" id="{8B84B9CF-FC03-380C-9768-038E9B5929E4}"/>
              </a:ext>
            </a:extLst>
          </p:cNvPr>
          <p:cNvSpPr>
            <a:spLocks noGrp="1"/>
          </p:cNvSpPr>
          <p:nvPr>
            <p:ph type="ctrTitle"/>
          </p:nvPr>
        </p:nvSpPr>
        <p:spPr>
          <a:xfrm>
            <a:off x="462269" y="422825"/>
            <a:ext cx="11056902" cy="842287"/>
          </a:xfrm>
        </p:spPr>
        <p:txBody>
          <a:bodyPr>
            <a:noAutofit/>
          </a:bodyPr>
          <a:lstStyle/>
          <a:p>
            <a:r>
              <a:rPr lang="en-GB" sz="3733" b="1" dirty="0">
                <a:solidFill>
                  <a:srgbClr val="000000"/>
                </a:solidFill>
                <a:latin typeface="Century Gothic"/>
              </a:rPr>
              <a:t>Network structure</a:t>
            </a:r>
            <a:endParaRPr lang="en-US" sz="3733" dirty="0">
              <a:latin typeface="Century Gothic"/>
              <a:cs typeface="Century Gothic"/>
            </a:endParaRPr>
          </a:p>
        </p:txBody>
      </p:sp>
      <p:pic>
        <p:nvPicPr>
          <p:cNvPr id="8" name="Picture 4" descr="What Is Network Organization? [+ Examples] | HR Glossary - AIHR">
            <a:extLst>
              <a:ext uri="{FF2B5EF4-FFF2-40B4-BE49-F238E27FC236}">
                <a16:creationId xmlns:a16="http://schemas.microsoft.com/office/drawing/2014/main" id="{84E64D98-98CF-A638-C2BB-BF4BE5D69F4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0934" y="1748388"/>
            <a:ext cx="5477585" cy="41403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76195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F5CB93-FC80-9010-9CB0-531CC33B9FE3}"/>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B809D3EA-AA41-0F6C-3176-0115120AD851}"/>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366440A5-9EA4-A377-B0A6-52C104992085}"/>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6" name="Picture 5" descr="short orange tower">
            <a:extLst>
              <a:ext uri="{FF2B5EF4-FFF2-40B4-BE49-F238E27FC236}">
                <a16:creationId xmlns:a16="http://schemas.microsoft.com/office/drawing/2014/main" id="{D1BF5E52-B9C7-8CC9-B897-8EF6B858F9E6}"/>
              </a:ext>
            </a:extLst>
          </p:cNvPr>
          <p:cNvPicPr>
            <a:picLocks noChangeAspect="1"/>
          </p:cNvPicPr>
          <p:nvPr/>
        </p:nvPicPr>
        <p:blipFill>
          <a:blip r:embed="rId4"/>
          <a:srcRect/>
          <a:stretch/>
        </p:blipFill>
        <p:spPr>
          <a:xfrm>
            <a:off x="11084876" y="5363376"/>
            <a:ext cx="548323" cy="1494624"/>
          </a:xfrm>
          <a:prstGeom prst="rect">
            <a:avLst/>
          </a:prstGeom>
        </p:spPr>
      </p:pic>
      <p:sp>
        <p:nvSpPr>
          <p:cNvPr id="7" name="Title 12">
            <a:extLst>
              <a:ext uri="{FF2B5EF4-FFF2-40B4-BE49-F238E27FC236}">
                <a16:creationId xmlns:a16="http://schemas.microsoft.com/office/drawing/2014/main" id="{C7AC5065-7E5A-F42B-9501-E92C21ECB6FA}"/>
              </a:ext>
            </a:extLst>
          </p:cNvPr>
          <p:cNvSpPr txBox="1">
            <a:spLocks/>
          </p:cNvSpPr>
          <p:nvPr/>
        </p:nvSpPr>
        <p:spPr>
          <a:xfrm>
            <a:off x="672830" y="673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GB" dirty="0"/>
          </a:p>
        </p:txBody>
      </p:sp>
      <p:sp>
        <p:nvSpPr>
          <p:cNvPr id="3" name="Title 1">
            <a:extLst>
              <a:ext uri="{FF2B5EF4-FFF2-40B4-BE49-F238E27FC236}">
                <a16:creationId xmlns:a16="http://schemas.microsoft.com/office/drawing/2014/main" id="{8138C629-3A64-916F-67E9-80D863F671D8}"/>
              </a:ext>
            </a:extLst>
          </p:cNvPr>
          <p:cNvSpPr>
            <a:spLocks noGrp="1"/>
          </p:cNvSpPr>
          <p:nvPr>
            <p:ph type="ctrTitle"/>
          </p:nvPr>
        </p:nvSpPr>
        <p:spPr>
          <a:xfrm>
            <a:off x="672831" y="422825"/>
            <a:ext cx="10846340" cy="842287"/>
          </a:xfrm>
        </p:spPr>
        <p:txBody>
          <a:bodyPr>
            <a:noAutofit/>
          </a:bodyPr>
          <a:lstStyle/>
          <a:p>
            <a:r>
              <a:rPr lang="en-GB" sz="3733" b="1" dirty="0">
                <a:solidFill>
                  <a:srgbClr val="000000"/>
                </a:solidFill>
                <a:latin typeface="Century Gothic"/>
              </a:rPr>
              <a:t>Other types organizational </a:t>
            </a:r>
            <a:r>
              <a:rPr lang="en-GB" sz="3733" b="1" dirty="0" err="1">
                <a:solidFill>
                  <a:srgbClr val="000000"/>
                </a:solidFill>
                <a:latin typeface="Century Gothic"/>
              </a:rPr>
              <a:t>Stuctures</a:t>
            </a:r>
            <a:endParaRPr lang="en-US" sz="3733" dirty="0">
              <a:latin typeface="Century Gothic"/>
              <a:cs typeface="Century Gothic"/>
            </a:endParaRPr>
          </a:p>
        </p:txBody>
      </p:sp>
      <p:sp>
        <p:nvSpPr>
          <p:cNvPr id="8" name="TextBox 7">
            <a:extLst>
              <a:ext uri="{FF2B5EF4-FFF2-40B4-BE49-F238E27FC236}">
                <a16:creationId xmlns:a16="http://schemas.microsoft.com/office/drawing/2014/main" id="{7E8193E2-88B5-27E9-D7BE-753AF56098BF}"/>
              </a:ext>
            </a:extLst>
          </p:cNvPr>
          <p:cNvSpPr txBox="1"/>
          <p:nvPr/>
        </p:nvSpPr>
        <p:spPr>
          <a:xfrm>
            <a:off x="858982" y="1682496"/>
            <a:ext cx="10329448" cy="3693319"/>
          </a:xfrm>
          <a:prstGeom prst="rect">
            <a:avLst/>
          </a:prstGeom>
          <a:noFill/>
        </p:spPr>
        <p:txBody>
          <a:bodyPr wrap="square" rtlCol="0">
            <a:spAutoFit/>
          </a:bodyPr>
          <a:lstStyle/>
          <a:p>
            <a:pPr algn="l">
              <a:lnSpc>
                <a:spcPct val="120000"/>
              </a:lnSpc>
            </a:pPr>
            <a:r>
              <a:rPr lang="en-US" sz="2000" dirty="0">
                <a:solidFill>
                  <a:srgbClr val="000000"/>
                </a:solidFill>
                <a:latin typeface="Arial" panose="020B0604020202020204" pitchFamily="34" charset="0"/>
                <a:cs typeface="Arial" panose="020B0604020202020204" pitchFamily="34" charset="0"/>
              </a:rPr>
              <a:t>Delayering: </a:t>
            </a:r>
          </a:p>
          <a:p>
            <a:pPr algn="l">
              <a:lnSpc>
                <a:spcPct val="120000"/>
              </a:lnSpc>
            </a:pPr>
            <a:r>
              <a:rPr lang="en-GB" sz="2000" dirty="0">
                <a:latin typeface="Arial" panose="020B0604020202020204" pitchFamily="34" charset="0"/>
                <a:cs typeface="Arial" panose="020B0604020202020204" pitchFamily="34" charset="0"/>
              </a:rPr>
              <a:t>This is where positions within the hierarchy are abolished. </a:t>
            </a:r>
          </a:p>
          <a:p>
            <a:pPr algn="l">
              <a:lnSpc>
                <a:spcPct val="120000"/>
              </a:lnSpc>
            </a:pPr>
            <a:r>
              <a:rPr lang="en-GB" sz="2000" dirty="0">
                <a:latin typeface="Arial" panose="020B0604020202020204" pitchFamily="34" charset="0"/>
                <a:cs typeface="Arial" panose="020B0604020202020204" pitchFamily="34" charset="0"/>
              </a:rPr>
              <a:t>Delayering cuts costs and means that the lines of communication from top to bottom are shorter. </a:t>
            </a:r>
            <a:endParaRPr lang="en-US" sz="2000" dirty="0">
              <a:solidFill>
                <a:srgbClr val="000000"/>
              </a:solidFill>
              <a:latin typeface="Arial" panose="020B0604020202020204" pitchFamily="34" charset="0"/>
              <a:cs typeface="Arial" panose="020B0604020202020204" pitchFamily="34" charset="0"/>
            </a:endParaRPr>
          </a:p>
          <a:p>
            <a:pPr algn="l">
              <a:lnSpc>
                <a:spcPct val="120000"/>
              </a:lnSpc>
            </a:pPr>
            <a:r>
              <a:rPr lang="en-US" sz="2000" dirty="0">
                <a:solidFill>
                  <a:srgbClr val="000000"/>
                </a:solidFill>
                <a:latin typeface="Arial" panose="020B0604020202020204" pitchFamily="34" charset="0"/>
                <a:cs typeface="Arial" panose="020B0604020202020204" pitchFamily="34" charset="0"/>
              </a:rPr>
              <a:t>•  Project-based organizations</a:t>
            </a:r>
          </a:p>
          <a:p>
            <a:pPr algn="l">
              <a:lnSpc>
                <a:spcPct val="120000"/>
              </a:lnSpc>
            </a:pPr>
            <a:r>
              <a:rPr lang="en-US" sz="2000" dirty="0">
                <a:solidFill>
                  <a:srgbClr val="000000"/>
                </a:solidFill>
                <a:latin typeface="Arial" panose="020B0604020202020204" pitchFamily="34" charset="0"/>
                <a:cs typeface="Arial" panose="020B0604020202020204" pitchFamily="34" charset="0"/>
              </a:rPr>
              <a:t>• Network structures</a:t>
            </a:r>
          </a:p>
          <a:p>
            <a:pPr algn="l">
              <a:lnSpc>
                <a:spcPct val="120000"/>
              </a:lnSpc>
            </a:pPr>
            <a:r>
              <a:rPr lang="en-US" sz="2000" dirty="0">
                <a:solidFill>
                  <a:srgbClr val="000000"/>
                </a:solidFill>
                <a:latin typeface="Arial" panose="020B0604020202020204" pitchFamily="34" charset="0"/>
                <a:cs typeface="Arial" panose="020B0604020202020204" pitchFamily="34" charset="0"/>
              </a:rPr>
              <a:t>• Permeable organizational boundaries: Open innovation </a:t>
            </a:r>
          </a:p>
          <a:p>
            <a:pPr algn="l">
              <a:lnSpc>
                <a:spcPct val="120000"/>
              </a:lnSpc>
            </a:pPr>
            <a:r>
              <a:rPr lang="en-US" sz="2000" dirty="0">
                <a:solidFill>
                  <a:srgbClr val="000000"/>
                </a:solidFill>
                <a:latin typeface="Arial" panose="020B0604020202020204" pitchFamily="34" charset="0"/>
                <a:cs typeface="Arial" panose="020B0604020202020204" pitchFamily="34" charset="0"/>
              </a:rPr>
              <a:t>• Platform organizations: Uber </a:t>
            </a:r>
          </a:p>
          <a:p>
            <a:pPr algn="l">
              <a:lnSpc>
                <a:spcPct val="120000"/>
              </a:lnSpc>
            </a:pPr>
            <a:r>
              <a:rPr lang="en-US" sz="2000" dirty="0">
                <a:solidFill>
                  <a:srgbClr val="000000"/>
                </a:solidFill>
                <a:latin typeface="Arial" panose="020B0604020202020204" pitchFamily="34" charset="0"/>
                <a:cs typeface="Arial" panose="020B0604020202020204" pitchFamily="34" charset="0"/>
              </a:rPr>
              <a:t>• Virtual organizations: Covid and virtual </a:t>
            </a:r>
            <a:r>
              <a:rPr lang="en-GB" sz="2000" dirty="0">
                <a:solidFill>
                  <a:srgbClr val="000000"/>
                </a:solidFill>
                <a:latin typeface="Arial" panose="020B0604020202020204" pitchFamily="34" charset="0"/>
                <a:cs typeface="Arial" panose="020B0604020202020204" pitchFamily="34" charset="0"/>
              </a:rPr>
              <a:t>organisation</a:t>
            </a:r>
          </a:p>
          <a:p>
            <a:endParaRPr lang="en-GB" dirty="0"/>
          </a:p>
        </p:txBody>
      </p:sp>
    </p:spTree>
    <p:extLst>
      <p:ext uri="{BB962C8B-B14F-4D97-AF65-F5344CB8AC3E}">
        <p14:creationId xmlns:p14="http://schemas.microsoft.com/office/powerpoint/2010/main" val="38449311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5031F0-398A-CF1B-EFB0-180E58AF36BB}"/>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BF4B72D6-7619-45BB-838F-C74EBC44CB82}"/>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47E88C22-6983-5E89-33D0-195B4FC06795}"/>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6" name="Picture 5" descr="short orange tower">
            <a:extLst>
              <a:ext uri="{FF2B5EF4-FFF2-40B4-BE49-F238E27FC236}">
                <a16:creationId xmlns:a16="http://schemas.microsoft.com/office/drawing/2014/main" id="{11888DEF-4094-5366-C7C8-E909CCCF827E}"/>
              </a:ext>
            </a:extLst>
          </p:cNvPr>
          <p:cNvPicPr>
            <a:picLocks noChangeAspect="1"/>
          </p:cNvPicPr>
          <p:nvPr/>
        </p:nvPicPr>
        <p:blipFill>
          <a:blip r:embed="rId4"/>
          <a:srcRect/>
          <a:stretch/>
        </p:blipFill>
        <p:spPr>
          <a:xfrm>
            <a:off x="11084876" y="5363376"/>
            <a:ext cx="548323" cy="1494624"/>
          </a:xfrm>
          <a:prstGeom prst="rect">
            <a:avLst/>
          </a:prstGeom>
        </p:spPr>
      </p:pic>
      <p:sp>
        <p:nvSpPr>
          <p:cNvPr id="7" name="Title 12">
            <a:extLst>
              <a:ext uri="{FF2B5EF4-FFF2-40B4-BE49-F238E27FC236}">
                <a16:creationId xmlns:a16="http://schemas.microsoft.com/office/drawing/2014/main" id="{DC162415-8400-4F32-369F-1EF2E751DBB6}"/>
              </a:ext>
            </a:extLst>
          </p:cNvPr>
          <p:cNvSpPr txBox="1">
            <a:spLocks/>
          </p:cNvSpPr>
          <p:nvPr/>
        </p:nvSpPr>
        <p:spPr>
          <a:xfrm>
            <a:off x="672830" y="673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GB" dirty="0"/>
          </a:p>
        </p:txBody>
      </p:sp>
      <p:sp>
        <p:nvSpPr>
          <p:cNvPr id="8" name="Subtitle 2">
            <a:extLst>
              <a:ext uri="{FF2B5EF4-FFF2-40B4-BE49-F238E27FC236}">
                <a16:creationId xmlns:a16="http://schemas.microsoft.com/office/drawing/2014/main" id="{145FF797-5A34-F78C-B8B7-104B469185E0}"/>
              </a:ext>
            </a:extLst>
          </p:cNvPr>
          <p:cNvSpPr>
            <a:spLocks noGrp="1"/>
          </p:cNvSpPr>
          <p:nvPr>
            <p:ph type="subTitle" idx="1"/>
          </p:nvPr>
        </p:nvSpPr>
        <p:spPr>
          <a:xfrm>
            <a:off x="462268" y="1514494"/>
            <a:ext cx="11220745" cy="4042928"/>
          </a:xfrm>
        </p:spPr>
        <p:txBody>
          <a:bodyPr>
            <a:normAutofit/>
          </a:bodyPr>
          <a:lstStyle/>
          <a:p>
            <a:pPr marL="380990" indent="-380990" algn="l">
              <a:lnSpc>
                <a:spcPct val="120000"/>
              </a:lnSpc>
              <a:buFont typeface="Arial"/>
              <a:buChar char="•"/>
            </a:pPr>
            <a:r>
              <a:rPr lang="en-US" sz="2000" dirty="0">
                <a:solidFill>
                  <a:srgbClr val="000000"/>
                </a:solidFill>
                <a:latin typeface="Century Gothic"/>
              </a:rPr>
              <a:t>Benefits</a:t>
            </a:r>
          </a:p>
          <a:p>
            <a:pPr marL="380990" indent="-380990" algn="l">
              <a:lnSpc>
                <a:spcPct val="120000"/>
              </a:lnSpc>
              <a:buFont typeface="Arial"/>
              <a:buChar char="•"/>
            </a:pPr>
            <a:r>
              <a:rPr lang="en-US" sz="2000" dirty="0">
                <a:solidFill>
                  <a:srgbClr val="000000"/>
                </a:solidFill>
                <a:latin typeface="Century Gothic"/>
              </a:rPr>
              <a:t>Increased productivity</a:t>
            </a:r>
          </a:p>
          <a:p>
            <a:pPr marL="380990" indent="-380990" algn="l">
              <a:lnSpc>
                <a:spcPct val="120000"/>
              </a:lnSpc>
              <a:buFont typeface="Arial"/>
              <a:buChar char="•"/>
            </a:pPr>
            <a:r>
              <a:rPr lang="en-US" sz="2000" dirty="0" err="1">
                <a:solidFill>
                  <a:srgbClr val="000000"/>
                </a:solidFill>
                <a:latin typeface="Century Gothic"/>
              </a:rPr>
              <a:t>Specialised</a:t>
            </a:r>
            <a:r>
              <a:rPr lang="en-US" sz="2000" dirty="0">
                <a:solidFill>
                  <a:srgbClr val="000000"/>
                </a:solidFill>
                <a:latin typeface="Century Gothic"/>
              </a:rPr>
              <a:t> leads to expertise</a:t>
            </a:r>
          </a:p>
          <a:p>
            <a:pPr marL="380990" indent="-380990" algn="l">
              <a:lnSpc>
                <a:spcPct val="120000"/>
              </a:lnSpc>
              <a:buFont typeface="Arial"/>
              <a:buChar char="•"/>
            </a:pPr>
            <a:r>
              <a:rPr lang="en-US" sz="2000" dirty="0">
                <a:solidFill>
                  <a:srgbClr val="000000"/>
                </a:solidFill>
                <a:latin typeface="Century Gothic"/>
              </a:rPr>
              <a:t>Time saving and cost effective</a:t>
            </a:r>
          </a:p>
          <a:p>
            <a:pPr marL="380990" indent="-380990" algn="l">
              <a:lnSpc>
                <a:spcPct val="120000"/>
              </a:lnSpc>
              <a:buFont typeface="Arial"/>
              <a:buChar char="•"/>
            </a:pPr>
            <a:endParaRPr lang="en-US" sz="2000" dirty="0">
              <a:solidFill>
                <a:srgbClr val="000000"/>
              </a:solidFill>
              <a:latin typeface="Century Gothic"/>
            </a:endParaRPr>
          </a:p>
          <a:p>
            <a:pPr marL="380990" indent="-380990" algn="l">
              <a:lnSpc>
                <a:spcPct val="120000"/>
              </a:lnSpc>
              <a:buFont typeface="Arial"/>
              <a:buChar char="•"/>
            </a:pPr>
            <a:r>
              <a:rPr lang="en-US" sz="2000" dirty="0">
                <a:solidFill>
                  <a:srgbClr val="000000"/>
                </a:solidFill>
                <a:latin typeface="Century Gothic"/>
              </a:rPr>
              <a:t>Example Adam Smith's Pin factory</a:t>
            </a:r>
            <a:endParaRPr lang="en-GB" sz="2000" dirty="0">
              <a:solidFill>
                <a:srgbClr val="000000"/>
              </a:solidFill>
              <a:latin typeface="Century Gothic"/>
            </a:endParaRPr>
          </a:p>
        </p:txBody>
      </p:sp>
      <p:sp>
        <p:nvSpPr>
          <p:cNvPr id="2" name="TextBox 1">
            <a:extLst>
              <a:ext uri="{FF2B5EF4-FFF2-40B4-BE49-F238E27FC236}">
                <a16:creationId xmlns:a16="http://schemas.microsoft.com/office/drawing/2014/main" id="{E644B09A-3C90-F0DD-C1C7-81E0E3EA350D}"/>
              </a:ext>
            </a:extLst>
          </p:cNvPr>
          <p:cNvSpPr txBox="1"/>
          <p:nvPr/>
        </p:nvSpPr>
        <p:spPr>
          <a:xfrm>
            <a:off x="1322962" y="379379"/>
            <a:ext cx="9358008" cy="584775"/>
          </a:xfrm>
          <a:prstGeom prst="rect">
            <a:avLst/>
          </a:prstGeom>
          <a:noFill/>
        </p:spPr>
        <p:txBody>
          <a:bodyPr wrap="square" rtlCol="0">
            <a:spAutoFit/>
          </a:bodyPr>
          <a:lstStyle/>
          <a:p>
            <a:pPr algn="ctr"/>
            <a:r>
              <a:rPr lang="en-US" sz="3200" dirty="0"/>
              <a:t>Fundamentals of </a:t>
            </a:r>
            <a:r>
              <a:rPr lang="en-US" sz="3200" dirty="0" err="1"/>
              <a:t>Organisation</a:t>
            </a:r>
            <a:r>
              <a:rPr lang="en-US" sz="3200" dirty="0"/>
              <a:t> – Division of </a:t>
            </a:r>
            <a:r>
              <a:rPr lang="en-US" sz="3200" dirty="0" err="1"/>
              <a:t>Labour</a:t>
            </a:r>
            <a:endParaRPr lang="en-GB" sz="3200" dirty="0"/>
          </a:p>
        </p:txBody>
      </p:sp>
    </p:spTree>
    <p:extLst>
      <p:ext uri="{BB962C8B-B14F-4D97-AF65-F5344CB8AC3E}">
        <p14:creationId xmlns:p14="http://schemas.microsoft.com/office/powerpoint/2010/main" val="28883484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F3DA43-CA69-49D5-E637-3429393476C6}"/>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C1DC3A6B-7FF0-9AF7-D348-6A9E364142F0}"/>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E652BAD4-545A-F73F-4515-F9FF08C34298}"/>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6" name="Picture 5" descr="short orange tower">
            <a:extLst>
              <a:ext uri="{FF2B5EF4-FFF2-40B4-BE49-F238E27FC236}">
                <a16:creationId xmlns:a16="http://schemas.microsoft.com/office/drawing/2014/main" id="{AA972320-2224-9CA3-18EB-83A7A5E190C1}"/>
              </a:ext>
            </a:extLst>
          </p:cNvPr>
          <p:cNvPicPr>
            <a:picLocks noChangeAspect="1"/>
          </p:cNvPicPr>
          <p:nvPr/>
        </p:nvPicPr>
        <p:blipFill>
          <a:blip r:embed="rId4"/>
          <a:srcRect/>
          <a:stretch/>
        </p:blipFill>
        <p:spPr>
          <a:xfrm>
            <a:off x="11084876" y="5363376"/>
            <a:ext cx="548323" cy="1494624"/>
          </a:xfrm>
          <a:prstGeom prst="rect">
            <a:avLst/>
          </a:prstGeom>
        </p:spPr>
      </p:pic>
      <p:sp>
        <p:nvSpPr>
          <p:cNvPr id="7" name="Title 12">
            <a:extLst>
              <a:ext uri="{FF2B5EF4-FFF2-40B4-BE49-F238E27FC236}">
                <a16:creationId xmlns:a16="http://schemas.microsoft.com/office/drawing/2014/main" id="{273F440D-362C-A882-C93B-93004B10EFFE}"/>
              </a:ext>
            </a:extLst>
          </p:cNvPr>
          <p:cNvSpPr txBox="1">
            <a:spLocks/>
          </p:cNvSpPr>
          <p:nvPr/>
        </p:nvSpPr>
        <p:spPr>
          <a:xfrm>
            <a:off x="672830" y="673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GB" dirty="0"/>
          </a:p>
        </p:txBody>
      </p:sp>
      <p:pic>
        <p:nvPicPr>
          <p:cNvPr id="10" name="Picture 9">
            <a:extLst>
              <a:ext uri="{FF2B5EF4-FFF2-40B4-BE49-F238E27FC236}">
                <a16:creationId xmlns:a16="http://schemas.microsoft.com/office/drawing/2014/main" id="{9BD09912-018E-9CE1-72C5-D3E10D6BED9A}"/>
              </a:ext>
            </a:extLst>
          </p:cNvPr>
          <p:cNvPicPr>
            <a:picLocks noChangeAspect="1"/>
          </p:cNvPicPr>
          <p:nvPr/>
        </p:nvPicPr>
        <p:blipFill>
          <a:blip r:embed="rId5"/>
          <a:stretch>
            <a:fillRect/>
          </a:stretch>
        </p:blipFill>
        <p:spPr>
          <a:xfrm>
            <a:off x="3623733" y="1561180"/>
            <a:ext cx="4288576" cy="4244647"/>
          </a:xfrm>
          <a:prstGeom prst="rect">
            <a:avLst/>
          </a:prstGeom>
        </p:spPr>
      </p:pic>
      <p:sp>
        <p:nvSpPr>
          <p:cNvPr id="11" name="TextBox 10">
            <a:extLst>
              <a:ext uri="{FF2B5EF4-FFF2-40B4-BE49-F238E27FC236}">
                <a16:creationId xmlns:a16="http://schemas.microsoft.com/office/drawing/2014/main" id="{C648195A-CF08-AAA1-3E55-92B618E17DC5}"/>
              </a:ext>
            </a:extLst>
          </p:cNvPr>
          <p:cNvSpPr txBox="1"/>
          <p:nvPr/>
        </p:nvSpPr>
        <p:spPr>
          <a:xfrm>
            <a:off x="1095022" y="282222"/>
            <a:ext cx="9989854" cy="584775"/>
          </a:xfrm>
          <a:prstGeom prst="rect">
            <a:avLst/>
          </a:prstGeom>
          <a:noFill/>
        </p:spPr>
        <p:txBody>
          <a:bodyPr wrap="square" rtlCol="0">
            <a:spAutoFit/>
          </a:bodyPr>
          <a:lstStyle/>
          <a:p>
            <a:pPr algn="ctr"/>
            <a:r>
              <a:rPr lang="en-GB" sz="3200" dirty="0"/>
              <a:t>Differentiation and Integration</a:t>
            </a:r>
          </a:p>
        </p:txBody>
      </p:sp>
    </p:spTree>
    <p:extLst>
      <p:ext uri="{BB962C8B-B14F-4D97-AF65-F5344CB8AC3E}">
        <p14:creationId xmlns:p14="http://schemas.microsoft.com/office/powerpoint/2010/main" val="35308793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42AEC-2342-3B93-D382-5E2BD70D6396}"/>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6A7E817F-F797-74C0-9BEF-0E61B4BB3B96}"/>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5CFB6483-87DB-012B-61CF-034C0E9DAB00}"/>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6" name="Picture 5" descr="short orange tower">
            <a:extLst>
              <a:ext uri="{FF2B5EF4-FFF2-40B4-BE49-F238E27FC236}">
                <a16:creationId xmlns:a16="http://schemas.microsoft.com/office/drawing/2014/main" id="{2CC4D2D2-39F3-AEE8-493A-7ED254464099}"/>
              </a:ext>
            </a:extLst>
          </p:cNvPr>
          <p:cNvPicPr>
            <a:picLocks noChangeAspect="1"/>
          </p:cNvPicPr>
          <p:nvPr/>
        </p:nvPicPr>
        <p:blipFill>
          <a:blip r:embed="rId4"/>
          <a:srcRect/>
          <a:stretch/>
        </p:blipFill>
        <p:spPr>
          <a:xfrm>
            <a:off x="11084876" y="5363376"/>
            <a:ext cx="548323" cy="1494624"/>
          </a:xfrm>
          <a:prstGeom prst="rect">
            <a:avLst/>
          </a:prstGeom>
        </p:spPr>
      </p:pic>
      <p:sp>
        <p:nvSpPr>
          <p:cNvPr id="7" name="Title 12">
            <a:extLst>
              <a:ext uri="{FF2B5EF4-FFF2-40B4-BE49-F238E27FC236}">
                <a16:creationId xmlns:a16="http://schemas.microsoft.com/office/drawing/2014/main" id="{A8B3BD79-692B-D90C-DABB-82D69E2E2D10}"/>
              </a:ext>
            </a:extLst>
          </p:cNvPr>
          <p:cNvSpPr txBox="1">
            <a:spLocks/>
          </p:cNvSpPr>
          <p:nvPr/>
        </p:nvSpPr>
        <p:spPr>
          <a:xfrm>
            <a:off x="672830" y="673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GB" dirty="0"/>
          </a:p>
        </p:txBody>
      </p:sp>
      <p:sp>
        <p:nvSpPr>
          <p:cNvPr id="2" name="TextBox 1">
            <a:extLst>
              <a:ext uri="{FF2B5EF4-FFF2-40B4-BE49-F238E27FC236}">
                <a16:creationId xmlns:a16="http://schemas.microsoft.com/office/drawing/2014/main" id="{62F4A5A2-16D3-CD9F-BD8C-EB27BE8696D9}"/>
              </a:ext>
            </a:extLst>
          </p:cNvPr>
          <p:cNvSpPr txBox="1"/>
          <p:nvPr/>
        </p:nvSpPr>
        <p:spPr>
          <a:xfrm>
            <a:off x="1566153" y="262647"/>
            <a:ext cx="8735438" cy="584775"/>
          </a:xfrm>
          <a:prstGeom prst="rect">
            <a:avLst/>
          </a:prstGeom>
          <a:noFill/>
        </p:spPr>
        <p:txBody>
          <a:bodyPr wrap="square" rtlCol="0">
            <a:spAutoFit/>
          </a:bodyPr>
          <a:lstStyle/>
          <a:p>
            <a:pPr algn="ctr"/>
            <a:r>
              <a:rPr lang="en-US" sz="3200" dirty="0"/>
              <a:t>Key Elements of </a:t>
            </a:r>
            <a:r>
              <a:rPr lang="en-US" sz="3200" dirty="0" err="1"/>
              <a:t>Organisational</a:t>
            </a:r>
            <a:r>
              <a:rPr lang="en-US" sz="3200" dirty="0"/>
              <a:t> Structure</a:t>
            </a:r>
            <a:endParaRPr lang="en-GB" sz="3200" dirty="0"/>
          </a:p>
        </p:txBody>
      </p:sp>
      <p:pic>
        <p:nvPicPr>
          <p:cNvPr id="9" name="Picture 8">
            <a:extLst>
              <a:ext uri="{FF2B5EF4-FFF2-40B4-BE49-F238E27FC236}">
                <a16:creationId xmlns:a16="http://schemas.microsoft.com/office/drawing/2014/main" id="{89EF787C-E957-E17A-47C3-6113483A7207}"/>
              </a:ext>
            </a:extLst>
          </p:cNvPr>
          <p:cNvPicPr>
            <a:picLocks noChangeAspect="1"/>
          </p:cNvPicPr>
          <p:nvPr/>
        </p:nvPicPr>
        <p:blipFill>
          <a:blip r:embed="rId5"/>
          <a:stretch>
            <a:fillRect/>
          </a:stretch>
        </p:blipFill>
        <p:spPr>
          <a:xfrm>
            <a:off x="3625365" y="1042705"/>
            <a:ext cx="4941267" cy="4916248"/>
          </a:xfrm>
          <a:prstGeom prst="rect">
            <a:avLst/>
          </a:prstGeom>
        </p:spPr>
      </p:pic>
    </p:spTree>
    <p:extLst>
      <p:ext uri="{BB962C8B-B14F-4D97-AF65-F5344CB8AC3E}">
        <p14:creationId xmlns:p14="http://schemas.microsoft.com/office/powerpoint/2010/main" val="23539916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131980-36C8-BFEF-BF8B-8A86AD6590B4}"/>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9F80D3A7-5787-959F-A568-F4AF1521C4EB}"/>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86C737EA-A867-C96D-75F4-16F734292300}"/>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6" name="Picture 5" descr="short orange tower">
            <a:extLst>
              <a:ext uri="{FF2B5EF4-FFF2-40B4-BE49-F238E27FC236}">
                <a16:creationId xmlns:a16="http://schemas.microsoft.com/office/drawing/2014/main" id="{8E0CA312-4371-0BD6-2D32-01814F81D9F0}"/>
              </a:ext>
            </a:extLst>
          </p:cNvPr>
          <p:cNvPicPr>
            <a:picLocks noChangeAspect="1"/>
          </p:cNvPicPr>
          <p:nvPr/>
        </p:nvPicPr>
        <p:blipFill>
          <a:blip r:embed="rId4"/>
          <a:srcRect/>
          <a:stretch/>
        </p:blipFill>
        <p:spPr>
          <a:xfrm>
            <a:off x="11084876" y="5363376"/>
            <a:ext cx="548323" cy="1494624"/>
          </a:xfrm>
          <a:prstGeom prst="rect">
            <a:avLst/>
          </a:prstGeom>
        </p:spPr>
      </p:pic>
      <p:sp>
        <p:nvSpPr>
          <p:cNvPr id="7" name="Title 12">
            <a:extLst>
              <a:ext uri="{FF2B5EF4-FFF2-40B4-BE49-F238E27FC236}">
                <a16:creationId xmlns:a16="http://schemas.microsoft.com/office/drawing/2014/main" id="{C15C1BF5-699D-B731-4195-B1DABCF2F597}"/>
              </a:ext>
            </a:extLst>
          </p:cNvPr>
          <p:cNvSpPr txBox="1">
            <a:spLocks/>
          </p:cNvSpPr>
          <p:nvPr/>
        </p:nvSpPr>
        <p:spPr>
          <a:xfrm>
            <a:off x="672830" y="673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GB" dirty="0"/>
          </a:p>
        </p:txBody>
      </p:sp>
      <p:pic>
        <p:nvPicPr>
          <p:cNvPr id="3" name="Picture 2">
            <a:extLst>
              <a:ext uri="{FF2B5EF4-FFF2-40B4-BE49-F238E27FC236}">
                <a16:creationId xmlns:a16="http://schemas.microsoft.com/office/drawing/2014/main" id="{CBC4F103-B092-2BAC-ADF1-7DE322622452}"/>
              </a:ext>
            </a:extLst>
          </p:cNvPr>
          <p:cNvPicPr>
            <a:picLocks noChangeAspect="1"/>
          </p:cNvPicPr>
          <p:nvPr/>
        </p:nvPicPr>
        <p:blipFill>
          <a:blip r:embed="rId5"/>
          <a:stretch>
            <a:fillRect/>
          </a:stretch>
        </p:blipFill>
        <p:spPr>
          <a:xfrm>
            <a:off x="3454400" y="1048628"/>
            <a:ext cx="4754640" cy="4760743"/>
          </a:xfrm>
          <a:prstGeom prst="rect">
            <a:avLst/>
          </a:prstGeom>
        </p:spPr>
      </p:pic>
      <p:sp>
        <p:nvSpPr>
          <p:cNvPr id="9" name="TextBox 8">
            <a:extLst>
              <a:ext uri="{FF2B5EF4-FFF2-40B4-BE49-F238E27FC236}">
                <a16:creationId xmlns:a16="http://schemas.microsoft.com/office/drawing/2014/main" id="{460706F8-3619-480F-0780-8D12FCB649D2}"/>
              </a:ext>
            </a:extLst>
          </p:cNvPr>
          <p:cNvSpPr txBox="1"/>
          <p:nvPr/>
        </p:nvSpPr>
        <p:spPr>
          <a:xfrm>
            <a:off x="1366982" y="314036"/>
            <a:ext cx="9171709" cy="584775"/>
          </a:xfrm>
          <a:prstGeom prst="rect">
            <a:avLst/>
          </a:prstGeom>
          <a:noFill/>
        </p:spPr>
        <p:txBody>
          <a:bodyPr wrap="square" rtlCol="0">
            <a:spAutoFit/>
          </a:bodyPr>
          <a:lstStyle/>
          <a:p>
            <a:pPr algn="ctr"/>
            <a:r>
              <a:rPr lang="en-GB" sz="3200" b="1" dirty="0">
                <a:latin typeface="Century Gothic"/>
                <a:cs typeface="Century Gothic"/>
              </a:rPr>
              <a:t>Cooperation Problem resolution </a:t>
            </a:r>
            <a:endParaRPr lang="en-GB" sz="3200" dirty="0"/>
          </a:p>
        </p:txBody>
      </p:sp>
    </p:spTree>
    <p:extLst>
      <p:ext uri="{BB962C8B-B14F-4D97-AF65-F5344CB8AC3E}">
        <p14:creationId xmlns:p14="http://schemas.microsoft.com/office/powerpoint/2010/main" val="36638855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115658-C31B-9F5C-AFAE-064E61E27066}"/>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E78D743A-0272-9F01-5602-B95A3A65BAA8}"/>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49BCBFD3-BD00-C4E5-7194-813A7EA4C456}"/>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6" name="Picture 5" descr="short orange tower">
            <a:extLst>
              <a:ext uri="{FF2B5EF4-FFF2-40B4-BE49-F238E27FC236}">
                <a16:creationId xmlns:a16="http://schemas.microsoft.com/office/drawing/2014/main" id="{D3DCB8F0-72A1-2F9D-A09A-B471437A9DBB}"/>
              </a:ext>
            </a:extLst>
          </p:cNvPr>
          <p:cNvPicPr>
            <a:picLocks noChangeAspect="1"/>
          </p:cNvPicPr>
          <p:nvPr/>
        </p:nvPicPr>
        <p:blipFill>
          <a:blip r:embed="rId4"/>
          <a:srcRect/>
          <a:stretch/>
        </p:blipFill>
        <p:spPr>
          <a:xfrm>
            <a:off x="11084876" y="5363376"/>
            <a:ext cx="548323" cy="1494624"/>
          </a:xfrm>
          <a:prstGeom prst="rect">
            <a:avLst/>
          </a:prstGeom>
        </p:spPr>
      </p:pic>
      <p:sp>
        <p:nvSpPr>
          <p:cNvPr id="7" name="Title 12">
            <a:extLst>
              <a:ext uri="{FF2B5EF4-FFF2-40B4-BE49-F238E27FC236}">
                <a16:creationId xmlns:a16="http://schemas.microsoft.com/office/drawing/2014/main" id="{05F0EA14-3C0A-C415-2861-F77AB9666D26}"/>
              </a:ext>
            </a:extLst>
          </p:cNvPr>
          <p:cNvSpPr txBox="1">
            <a:spLocks/>
          </p:cNvSpPr>
          <p:nvPr/>
        </p:nvSpPr>
        <p:spPr>
          <a:xfrm>
            <a:off x="672830" y="673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GB" dirty="0"/>
          </a:p>
        </p:txBody>
      </p:sp>
      <p:pic>
        <p:nvPicPr>
          <p:cNvPr id="3" name="Picture 2">
            <a:extLst>
              <a:ext uri="{FF2B5EF4-FFF2-40B4-BE49-F238E27FC236}">
                <a16:creationId xmlns:a16="http://schemas.microsoft.com/office/drawing/2014/main" id="{4270CC50-D214-B05D-3784-CC638EDD7EDA}"/>
              </a:ext>
            </a:extLst>
          </p:cNvPr>
          <p:cNvPicPr>
            <a:picLocks noChangeAspect="1"/>
          </p:cNvPicPr>
          <p:nvPr/>
        </p:nvPicPr>
        <p:blipFill>
          <a:blip r:embed="rId5"/>
          <a:stretch>
            <a:fillRect/>
          </a:stretch>
        </p:blipFill>
        <p:spPr>
          <a:xfrm>
            <a:off x="3491345" y="913501"/>
            <a:ext cx="5018098" cy="5030998"/>
          </a:xfrm>
          <a:prstGeom prst="rect">
            <a:avLst/>
          </a:prstGeom>
        </p:spPr>
      </p:pic>
      <p:sp>
        <p:nvSpPr>
          <p:cNvPr id="9" name="Title 1">
            <a:extLst>
              <a:ext uri="{FF2B5EF4-FFF2-40B4-BE49-F238E27FC236}">
                <a16:creationId xmlns:a16="http://schemas.microsoft.com/office/drawing/2014/main" id="{D8288C99-B521-2CF8-15FD-DA6AC00B27C6}"/>
              </a:ext>
            </a:extLst>
          </p:cNvPr>
          <p:cNvSpPr>
            <a:spLocks noGrp="1"/>
          </p:cNvSpPr>
          <p:nvPr>
            <p:ph type="ctrTitle"/>
          </p:nvPr>
        </p:nvSpPr>
        <p:spPr>
          <a:xfrm>
            <a:off x="1884668" y="71214"/>
            <a:ext cx="8713313" cy="842287"/>
          </a:xfrm>
        </p:spPr>
        <p:txBody>
          <a:bodyPr>
            <a:noAutofit/>
          </a:bodyPr>
          <a:lstStyle/>
          <a:p>
            <a:pPr algn="l"/>
            <a:r>
              <a:rPr lang="en-GB" sz="3733" b="1" dirty="0">
                <a:latin typeface="Century Gothic"/>
                <a:cs typeface="Century Gothic"/>
              </a:rPr>
              <a:t>Coordination Problem resolution</a:t>
            </a:r>
            <a:endParaRPr lang="en-US" sz="3733" dirty="0">
              <a:latin typeface="Century Gothic"/>
              <a:cs typeface="Century Gothic"/>
            </a:endParaRPr>
          </a:p>
        </p:txBody>
      </p:sp>
    </p:spTree>
    <p:extLst>
      <p:ext uri="{BB962C8B-B14F-4D97-AF65-F5344CB8AC3E}">
        <p14:creationId xmlns:p14="http://schemas.microsoft.com/office/powerpoint/2010/main" val="31015845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9B1551-0B5D-1D90-ACD7-678724B94702}"/>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716B2FC1-D9DC-A8DB-DE02-8D6AF77AA1DF}"/>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022A63B8-8B30-EA3A-B383-EC49C148E2D3}"/>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6" name="Picture 5" descr="short orange tower">
            <a:extLst>
              <a:ext uri="{FF2B5EF4-FFF2-40B4-BE49-F238E27FC236}">
                <a16:creationId xmlns:a16="http://schemas.microsoft.com/office/drawing/2014/main" id="{90DE861B-CC32-68EA-6910-0750CFEFD4AA}"/>
              </a:ext>
            </a:extLst>
          </p:cNvPr>
          <p:cNvPicPr>
            <a:picLocks noChangeAspect="1"/>
          </p:cNvPicPr>
          <p:nvPr/>
        </p:nvPicPr>
        <p:blipFill>
          <a:blip r:embed="rId4"/>
          <a:srcRect/>
          <a:stretch/>
        </p:blipFill>
        <p:spPr>
          <a:xfrm>
            <a:off x="11084876" y="5363376"/>
            <a:ext cx="548323" cy="1494624"/>
          </a:xfrm>
          <a:prstGeom prst="rect">
            <a:avLst/>
          </a:prstGeom>
        </p:spPr>
      </p:pic>
      <p:sp>
        <p:nvSpPr>
          <p:cNvPr id="7" name="Title 12">
            <a:extLst>
              <a:ext uri="{FF2B5EF4-FFF2-40B4-BE49-F238E27FC236}">
                <a16:creationId xmlns:a16="http://schemas.microsoft.com/office/drawing/2014/main" id="{C1CB2227-1170-BCE5-C9AA-93715C7E02A0}"/>
              </a:ext>
            </a:extLst>
          </p:cNvPr>
          <p:cNvSpPr txBox="1">
            <a:spLocks/>
          </p:cNvSpPr>
          <p:nvPr/>
        </p:nvSpPr>
        <p:spPr>
          <a:xfrm>
            <a:off x="672830" y="673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GB" dirty="0"/>
          </a:p>
        </p:txBody>
      </p:sp>
      <p:sp>
        <p:nvSpPr>
          <p:cNvPr id="43" name="Rectangle 36">
            <a:extLst>
              <a:ext uri="{FF2B5EF4-FFF2-40B4-BE49-F238E27FC236}">
                <a16:creationId xmlns:a16="http://schemas.microsoft.com/office/drawing/2014/main" id="{44F35AD5-E534-47A8-A994-BFAE6758242B}"/>
              </a:ext>
            </a:extLst>
          </p:cNvPr>
          <p:cNvSpPr>
            <a:spLocks noChangeArrowheads="1"/>
          </p:cNvSpPr>
          <p:nvPr/>
        </p:nvSpPr>
        <p:spPr bwMode="auto">
          <a:xfrm>
            <a:off x="672830" y="1667633"/>
            <a:ext cx="10087533" cy="3323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a:ln>
                  <a:noFill/>
                </a:ln>
                <a:solidFill>
                  <a:schemeClr val="tx1"/>
                </a:solidFill>
                <a:effectLst/>
                <a:latin typeface="Arial" panose="020B0604020202020204" pitchFamily="34" charset="0"/>
              </a:rPr>
              <a:t>Corporate Governance:</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Involves oversight by executive staff and board of directors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Key Roles:</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Stockholders: Ownership and voting power</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Board of Directors: Strategic oversight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CEO: Operational management and implementation</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Top Management Team: Key decision-making and execution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5" name="TextBox 44">
            <a:extLst>
              <a:ext uri="{FF2B5EF4-FFF2-40B4-BE49-F238E27FC236}">
                <a16:creationId xmlns:a16="http://schemas.microsoft.com/office/drawing/2014/main" id="{D74A8BFB-FA6B-6152-C8A5-D1E3E9C8D105}"/>
              </a:ext>
            </a:extLst>
          </p:cNvPr>
          <p:cNvSpPr txBox="1"/>
          <p:nvPr/>
        </p:nvSpPr>
        <p:spPr>
          <a:xfrm>
            <a:off x="794327" y="267334"/>
            <a:ext cx="10086109" cy="646331"/>
          </a:xfrm>
          <a:prstGeom prst="rect">
            <a:avLst/>
          </a:prstGeom>
          <a:noFill/>
        </p:spPr>
        <p:txBody>
          <a:bodyPr wrap="square">
            <a:spAutoFit/>
          </a:bodyPr>
          <a:lstStyle/>
          <a:p>
            <a:pPr algn="ctr"/>
            <a:r>
              <a:rPr lang="en-GB" sz="3600" b="1" dirty="0">
                <a:latin typeface="Century Gothic"/>
                <a:cs typeface="Century Gothic"/>
              </a:rPr>
              <a:t>Vertical Differentiation </a:t>
            </a:r>
            <a:endParaRPr lang="en-GB" sz="3600" dirty="0"/>
          </a:p>
        </p:txBody>
      </p:sp>
    </p:spTree>
    <p:extLst>
      <p:ext uri="{BB962C8B-B14F-4D97-AF65-F5344CB8AC3E}">
        <p14:creationId xmlns:p14="http://schemas.microsoft.com/office/powerpoint/2010/main" val="32238052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21C273-89D0-805B-7FB6-F07E1E0F1BF9}"/>
            </a:ext>
          </a:extLst>
        </p:cNvPr>
        <p:cNvGrpSpPr/>
        <p:nvPr/>
      </p:nvGrpSpPr>
      <p:grpSpPr>
        <a:xfrm>
          <a:off x="0" y="0"/>
          <a:ext cx="0" cy="0"/>
          <a:chOff x="0" y="0"/>
          <a:chExt cx="0" cy="0"/>
        </a:xfrm>
      </p:grpSpPr>
      <p:sp>
        <p:nvSpPr>
          <p:cNvPr id="4" name="Navy Footer Strip" descr="Footer navy">
            <a:extLst>
              <a:ext uri="{FF2B5EF4-FFF2-40B4-BE49-F238E27FC236}">
                <a16:creationId xmlns:a16="http://schemas.microsoft.com/office/drawing/2014/main" id="{84C7AD57-DC2D-5D16-47F7-3DE234D46819}"/>
              </a:ext>
            </a:extLst>
          </p:cNvPr>
          <p:cNvSpPr/>
          <p:nvPr/>
        </p:nvSpPr>
        <p:spPr>
          <a:xfrm>
            <a:off x="0" y="5974080"/>
            <a:ext cx="12192000" cy="883920"/>
          </a:xfrm>
          <a:prstGeom prst="rect">
            <a:avLst/>
          </a:prstGeom>
          <a:solidFill>
            <a:srgbClr val="141F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Small White Logo" descr="Small WU logo">
            <a:extLst>
              <a:ext uri="{FF2B5EF4-FFF2-40B4-BE49-F238E27FC236}">
                <a16:creationId xmlns:a16="http://schemas.microsoft.com/office/drawing/2014/main" id="{B710DD7E-7844-0EE5-4CD7-8AAE914F0851}"/>
              </a:ext>
            </a:extLst>
          </p:cNvPr>
          <p:cNvPicPr>
            <a:picLocks noChangeAspect="1"/>
          </p:cNvPicPr>
          <p:nvPr/>
        </p:nvPicPr>
        <p:blipFill>
          <a:blip r:embed="rId3"/>
          <a:stretch>
            <a:fillRect/>
          </a:stretch>
        </p:blipFill>
        <p:spPr>
          <a:xfrm>
            <a:off x="534811" y="6217213"/>
            <a:ext cx="1801495" cy="397654"/>
          </a:xfrm>
          <a:prstGeom prst="rect">
            <a:avLst/>
          </a:prstGeom>
        </p:spPr>
      </p:pic>
      <p:pic>
        <p:nvPicPr>
          <p:cNvPr id="6" name="Picture 5" descr="short orange tower">
            <a:extLst>
              <a:ext uri="{FF2B5EF4-FFF2-40B4-BE49-F238E27FC236}">
                <a16:creationId xmlns:a16="http://schemas.microsoft.com/office/drawing/2014/main" id="{202CFD4B-E60B-8A20-6A5F-E2090BFA2C15}"/>
              </a:ext>
            </a:extLst>
          </p:cNvPr>
          <p:cNvPicPr>
            <a:picLocks noChangeAspect="1"/>
          </p:cNvPicPr>
          <p:nvPr/>
        </p:nvPicPr>
        <p:blipFill>
          <a:blip r:embed="rId4"/>
          <a:srcRect/>
          <a:stretch/>
        </p:blipFill>
        <p:spPr>
          <a:xfrm>
            <a:off x="11084876" y="5363376"/>
            <a:ext cx="548323" cy="1494624"/>
          </a:xfrm>
          <a:prstGeom prst="rect">
            <a:avLst/>
          </a:prstGeom>
        </p:spPr>
      </p:pic>
      <p:sp>
        <p:nvSpPr>
          <p:cNvPr id="7" name="Title 12">
            <a:extLst>
              <a:ext uri="{FF2B5EF4-FFF2-40B4-BE49-F238E27FC236}">
                <a16:creationId xmlns:a16="http://schemas.microsoft.com/office/drawing/2014/main" id="{5D094806-CE57-73FC-51C0-F3CF1BA9D294}"/>
              </a:ext>
            </a:extLst>
          </p:cNvPr>
          <p:cNvSpPr txBox="1">
            <a:spLocks/>
          </p:cNvSpPr>
          <p:nvPr/>
        </p:nvSpPr>
        <p:spPr>
          <a:xfrm>
            <a:off x="672830" y="67364"/>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GB" dirty="0"/>
          </a:p>
        </p:txBody>
      </p:sp>
      <p:pic>
        <p:nvPicPr>
          <p:cNvPr id="2" name="Picture 1" descr="https://janel20.files.wordpress.com/2015/03/organisation_public_sector_clip_image004.gif">
            <a:extLst>
              <a:ext uri="{FF2B5EF4-FFF2-40B4-BE49-F238E27FC236}">
                <a16:creationId xmlns:a16="http://schemas.microsoft.com/office/drawing/2014/main" id="{03D9E28E-4118-E8DD-05AF-92895C86B8C2}"/>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692494" y="1852246"/>
            <a:ext cx="4747014" cy="3054236"/>
          </a:xfrm>
          <a:prstGeom prst="rect">
            <a:avLst/>
          </a:prstGeom>
          <a:noFill/>
          <a:ln w="31750">
            <a:solidFill>
              <a:schemeClr val="tx1"/>
            </a:solidFill>
          </a:ln>
        </p:spPr>
      </p:pic>
      <p:pic>
        <p:nvPicPr>
          <p:cNvPr id="3" name="Picture 2" descr="https://lh5.googleusercontent.com/Fbh6IXtWuKFw6aBTTgDV7CElfdp7Gn4nTwympPNMQER-jpegVI2O_QNw_6X7xGa8v4bWz8haKoW5XKj613cDK1PplKlfkhRg9rd81Ey5-tBrsUCmuRMi0PSV4YzOBeP5ww">
            <a:extLst>
              <a:ext uri="{FF2B5EF4-FFF2-40B4-BE49-F238E27FC236}">
                <a16:creationId xmlns:a16="http://schemas.microsoft.com/office/drawing/2014/main" id="{8E21E094-23AB-4061-7C69-BBFB542695A0}"/>
              </a:ext>
            </a:extLst>
          </p:cNvPr>
          <p:cNvPicPr/>
          <p:nvPr/>
        </p:nvPicPr>
        <p:blipFill>
          <a:blip r:embed="rId6">
            <a:extLst>
              <a:ext uri="{28A0092B-C50C-407E-A947-70E740481C1C}">
                <a14:useLocalDpi xmlns:a14="http://schemas.microsoft.com/office/drawing/2010/main" val="0"/>
              </a:ext>
            </a:extLst>
          </a:blip>
          <a:srcRect/>
          <a:stretch>
            <a:fillRect/>
          </a:stretch>
        </p:blipFill>
        <p:spPr bwMode="auto">
          <a:xfrm>
            <a:off x="6096000" y="1852246"/>
            <a:ext cx="5139647" cy="3054236"/>
          </a:xfrm>
          <a:prstGeom prst="rect">
            <a:avLst/>
          </a:prstGeom>
          <a:noFill/>
          <a:ln w="31750">
            <a:solidFill>
              <a:schemeClr val="tx1"/>
            </a:solidFill>
          </a:ln>
        </p:spPr>
      </p:pic>
      <p:sp>
        <p:nvSpPr>
          <p:cNvPr id="9" name="Title 1">
            <a:extLst>
              <a:ext uri="{FF2B5EF4-FFF2-40B4-BE49-F238E27FC236}">
                <a16:creationId xmlns:a16="http://schemas.microsoft.com/office/drawing/2014/main" id="{DB648363-0014-7C36-1FD7-52CD6960DFA5}"/>
              </a:ext>
            </a:extLst>
          </p:cNvPr>
          <p:cNvSpPr>
            <a:spLocks noGrp="1"/>
          </p:cNvSpPr>
          <p:nvPr>
            <p:ph type="ctrTitle"/>
          </p:nvPr>
        </p:nvSpPr>
        <p:spPr>
          <a:xfrm>
            <a:off x="462268" y="255549"/>
            <a:ext cx="10773379" cy="842287"/>
          </a:xfrm>
        </p:spPr>
        <p:txBody>
          <a:bodyPr>
            <a:noAutofit/>
          </a:bodyPr>
          <a:lstStyle/>
          <a:p>
            <a:r>
              <a:rPr lang="en-GB" sz="3733" b="1" dirty="0">
                <a:latin typeface="Century Gothic"/>
                <a:cs typeface="Century Gothic"/>
              </a:rPr>
              <a:t>Vertical differentiation </a:t>
            </a:r>
            <a:endParaRPr lang="en-US" sz="3733" dirty="0">
              <a:latin typeface="Century Gothic"/>
              <a:cs typeface="Century Gothic"/>
            </a:endParaRPr>
          </a:p>
        </p:txBody>
      </p:sp>
    </p:spTree>
    <p:extLst>
      <p:ext uri="{BB962C8B-B14F-4D97-AF65-F5344CB8AC3E}">
        <p14:creationId xmlns:p14="http://schemas.microsoft.com/office/powerpoint/2010/main" val="10609471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69</TotalTime>
  <Words>11577</Words>
  <Application>Microsoft Macintosh PowerPoint</Application>
  <PresentationFormat>Widescreen</PresentationFormat>
  <Paragraphs>771</Paragraphs>
  <Slides>22</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Aptos</vt:lpstr>
      <vt:lpstr>Aptos Display</vt:lpstr>
      <vt:lpstr>Arial</vt:lpstr>
      <vt:lpstr>Calibri</vt:lpstr>
      <vt:lpstr>Century Gothic</vt:lpstr>
      <vt:lpstr>Office Theme</vt:lpstr>
      <vt:lpstr>PowerPoint Presentation</vt:lpstr>
      <vt:lpstr>PowerPoint Presentation</vt:lpstr>
      <vt:lpstr>PowerPoint Presentation</vt:lpstr>
      <vt:lpstr>PowerPoint Presentation</vt:lpstr>
      <vt:lpstr>PowerPoint Presentation</vt:lpstr>
      <vt:lpstr>PowerPoint Presentation</vt:lpstr>
      <vt:lpstr>Coordination Problem resolution</vt:lpstr>
      <vt:lpstr>PowerPoint Presentation</vt:lpstr>
      <vt:lpstr>Vertical differentiation </vt:lpstr>
      <vt:lpstr>Horizontal structure  </vt:lpstr>
      <vt:lpstr>Hierarchy </vt:lpstr>
      <vt:lpstr>Organization structure evolution </vt:lpstr>
      <vt:lpstr>PowerPoint Presentation</vt:lpstr>
      <vt:lpstr>Organization structure evolution </vt:lpstr>
      <vt:lpstr>PowerPoint Presentation</vt:lpstr>
      <vt:lpstr>Simple structure </vt:lpstr>
      <vt:lpstr>The Functional structure</vt:lpstr>
      <vt:lpstr>The Multidivisional structure</vt:lpstr>
      <vt:lpstr>Functional structure and competitive strategies</vt:lpstr>
      <vt:lpstr>The Matrix structure</vt:lpstr>
      <vt:lpstr>Network structure</vt:lpstr>
      <vt:lpstr>Other types organizational Stuctures</vt:lpstr>
    </vt:vector>
  </TitlesOfParts>
  <Company>Wrexham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Kayleigh Cottam</dc:creator>
  <cp:lastModifiedBy>Elan Kandaswamy</cp:lastModifiedBy>
  <cp:revision>2</cp:revision>
  <dcterms:created xsi:type="dcterms:W3CDTF">2025-02-23T20:18:20Z</dcterms:created>
  <dcterms:modified xsi:type="dcterms:W3CDTF">2025-07-09T13:04:33Z</dcterms:modified>
</cp:coreProperties>
</file>

<file path=docProps/thumbnail.jpeg>
</file>